
<file path=[Content_Types].xml><?xml version="1.0" encoding="utf-8"?>
<Types xmlns="http://schemas.openxmlformats.org/package/2006/content-types">
  <Default Extension="xml" ContentType="application/xml"/>
  <Default Extension="xlsx" ContentType="application/vnd.openxmlformats-officedocument.spreadsheetml.sheet"/>
  <Default Extension="wmf" ContentType="image/x-wmf"/>
  <Default Extension="png" ContentType="image/png"/>
  <Default Extension="jpeg" ContentType="image/jpeg"/>
  <Default Extension="rels" ContentType="application/vnd.openxmlformats-package.relationships+xml"/>
  <Default Extension="bin" ContentType="application/vnd.openxmlformats-officedocument.oleObject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35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core.xml" ContentType="application/vnd.openxmlformats-package.core-properties+xml"/>
  <Override PartName="/ppt/slideLayouts/slideLayout29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slideLayouts/slideLayout23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1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rts/chart4.xml" ContentType="application/vnd.openxmlformats-officedocument.drawingml.chart+xml"/>
  <Override PartName="/ppt/slideLayouts/slideLayout1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charts/chart8.xml" ContentType="application/vnd.openxmlformats-officedocument.drawingml.chart+xml"/>
  <Override PartName="/ppt/slideLayouts/slideLayout28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rts/chart7.xml" ContentType="application/vnd.openxmlformats-officedocument.drawingml.char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Masters/slideMaster1.xml" ContentType="application/vnd.openxmlformats-officedocument.presentationml.slideMaster+xml"/>
  <Override PartName="/docProps/custom.xml" ContentType="application/vnd.openxmlformats-officedocument.custom-properties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37.xml" ContentType="application/vnd.openxmlformats-officedocument.presentationml.slideLayout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6.xml" ContentType="application/vnd.openxmlformats-officedocument.drawingml.char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charts/chart5.xml" ContentType="application/vnd.openxmlformats-officedocument.drawingml.chart+xml"/>
  <Override PartName="/ppt/slideLayouts/slideLayout31.xml" ContentType="application/vnd.openxmlformats-officedocument.presentationml.slideLayout+xml"/>
  <Override PartName="/ppt/charts/chart3.xml" ContentType="application/vnd.openxmlformats-officedocument.drawingml.char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 showSpecialPlsOnTitleSld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12192000" cy="6858000"/>
  <p:defaultTextStyle>
    <a:defPPr>
      <a:defRPr lang="ru-RU"/>
    </a:defPPr>
    <a:lvl1pPr algn="l">
      <a:spcBef>
        <a:spcPts val="0"/>
      </a:spcBef>
      <a:spcAft>
        <a:spcPts val="0"/>
      </a:spcAft>
      <a:defRPr sz="2000">
        <a:solidFill>
          <a:schemeClr val="tx1"/>
        </a:solidFill>
        <a:latin typeface="Arial"/>
        <a:ea typeface="+mn-ea"/>
        <a:cs typeface="Arial"/>
      </a:defRPr>
    </a:lvl1pPr>
    <a:lvl2pPr marL="457053" algn="l">
      <a:spcBef>
        <a:spcPts val="0"/>
      </a:spcBef>
      <a:spcAft>
        <a:spcPts val="0"/>
      </a:spcAft>
      <a:defRPr sz="2000">
        <a:solidFill>
          <a:schemeClr val="tx1"/>
        </a:solidFill>
        <a:latin typeface="Arial"/>
        <a:ea typeface="+mn-ea"/>
        <a:cs typeface="Arial"/>
      </a:defRPr>
    </a:lvl2pPr>
    <a:lvl3pPr marL="914107" algn="l">
      <a:spcBef>
        <a:spcPts val="0"/>
      </a:spcBef>
      <a:spcAft>
        <a:spcPts val="0"/>
      </a:spcAft>
      <a:defRPr sz="2000">
        <a:solidFill>
          <a:schemeClr val="tx1"/>
        </a:solidFill>
        <a:latin typeface="Arial"/>
        <a:ea typeface="+mn-ea"/>
        <a:cs typeface="Arial"/>
      </a:defRPr>
    </a:lvl3pPr>
    <a:lvl4pPr marL="1371160" algn="l">
      <a:spcBef>
        <a:spcPts val="0"/>
      </a:spcBef>
      <a:spcAft>
        <a:spcPts val="0"/>
      </a:spcAft>
      <a:defRPr sz="2000">
        <a:solidFill>
          <a:schemeClr val="tx1"/>
        </a:solidFill>
        <a:latin typeface="Arial"/>
        <a:ea typeface="+mn-ea"/>
        <a:cs typeface="Arial"/>
      </a:defRPr>
    </a:lvl4pPr>
    <a:lvl5pPr marL="1828212" algn="l">
      <a:spcBef>
        <a:spcPts val="0"/>
      </a:spcBef>
      <a:spcAft>
        <a:spcPts val="0"/>
      </a:spcAft>
      <a:defRPr sz="2000">
        <a:solidFill>
          <a:schemeClr val="tx1"/>
        </a:solidFill>
        <a:latin typeface="Arial"/>
        <a:ea typeface="+mn-ea"/>
        <a:cs typeface="Arial"/>
      </a:defRPr>
    </a:lvl5pPr>
    <a:lvl6pPr marL="2285265" algn="l" defTabSz="914107">
      <a:defRPr sz="2000">
        <a:solidFill>
          <a:schemeClr val="tx1"/>
        </a:solidFill>
        <a:latin typeface="Arial"/>
        <a:ea typeface="+mn-ea"/>
        <a:cs typeface="Arial"/>
      </a:defRPr>
    </a:lvl6pPr>
    <a:lvl7pPr marL="2742320" algn="l" defTabSz="914107">
      <a:defRPr sz="2000">
        <a:solidFill>
          <a:schemeClr val="tx1"/>
        </a:solidFill>
        <a:latin typeface="Arial"/>
        <a:ea typeface="+mn-ea"/>
        <a:cs typeface="Arial"/>
      </a:defRPr>
    </a:lvl7pPr>
    <a:lvl8pPr marL="3199373" algn="l" defTabSz="914107">
      <a:defRPr sz="2000">
        <a:solidFill>
          <a:schemeClr val="tx1"/>
        </a:solidFill>
        <a:latin typeface="Arial"/>
        <a:ea typeface="+mn-ea"/>
        <a:cs typeface="Arial"/>
      </a:defRPr>
    </a:lvl8pPr>
    <a:lvl9pPr marL="3656425" algn="l" defTabSz="914107">
      <a:defRPr sz="2000">
        <a:solidFill>
          <a:schemeClr val="tx1"/>
        </a:solidFill>
        <a:latin typeface="Arial"/>
        <a:ea typeface="+mn-ea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2D5ABB26-0587-4C30-8999-92F81FD0307C}">
  <a:tblStyle styleId="{2D5ABB26-0587-4C30-8999-92F81FD0307C}" styleName="Нет стиля, нет сетки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noFill/>
            </a:ln>
          </a:left>
          <a:right>
            <a:ln w="12700">
              <a:noFill/>
              <a:round/>
            </a:ln>
          </a:right>
          <a:top>
            <a:ln w="12700">
              <a:noFill/>
              <a:round/>
            </a:ln>
          </a:top>
          <a:bottom>
            <a:ln w="12700">
              <a:noFill/>
            </a:ln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1" d="100"/>
          <a:sy n="101" d="100"/>
        </p:scale>
        <p:origin x="126" y="432"/>
      </p:cViewPr>
      <p:guideLst>
        <p:guide pos="2160" orient="horz"/>
        <p:guide pos="3840"/>
      </p:guideLst>
    </p:cSldViewPr>
  </p:slideViewPr>
  <p:gridSpacing cx="76200" cy="7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 /><Relationship Id="rId11" Type="http://schemas.openxmlformats.org/officeDocument/2006/relationships/tableStyles" Target="tableStyles.xml" /><Relationship Id="rId12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 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 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 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89090"/>
          <c:y val="0.035800"/>
          <c:w val="0.834700"/>
          <c:h val="0.810740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'1'!$B$8</c:f>
              <c:strCache>
                <c:ptCount val="1"/>
                <c:pt idx="0">
                  <c:v>2023г.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bg1">
                <a:lumMod val="65000"/>
              </a:schemeClr>
            </a:solidFill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000000"/>
                    </a:solidFill>
                    <a:latin typeface="PF Din Text Cond Pro Light"/>
                    <a:ea typeface="Calibri"/>
                    <a:cs typeface="Calibri"/>
                  </a:defRPr>
                </a:pPr>
                <a:endParaRPr lang="ru-RU"/>
              </a:p>
            </c:txPr>
          </c:dLbls>
          <c:cat>
            <c:strRef>
              <c:f>'1'!$C$7:$N$7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'1'!$C$8:$N$8</c:f>
              <c:numCache>
                <c:formatCode>General</c:formatCode>
                <c:ptCount val="12"/>
                <c:pt idx="0">
                  <c:v>5096</c:v>
                </c:pt>
                <c:pt idx="1">
                  <c:v>3527</c:v>
                </c:pt>
                <c:pt idx="2">
                  <c:v>5588</c:v>
                </c:pt>
                <c:pt idx="3">
                  <c:v>5600</c:v>
                </c:pt>
                <c:pt idx="4">
                  <c:v>7053</c:v>
                </c:pt>
                <c:pt idx="5">
                  <c:v>6909</c:v>
                </c:pt>
                <c:pt idx="6">
                  <c:v>7963</c:v>
                </c:pt>
                <c:pt idx="7">
                  <c:v>5823</c:v>
                </c:pt>
                <c:pt idx="8">
                  <c:v>5722</c:v>
                </c:pt>
                <c:pt idx="9">
                  <c:v>6310</c:v>
                </c:pt>
                <c:pt idx="10">
                  <c:v>5241</c:v>
                </c:pt>
                <c:pt idx="11">
                  <c:v>5494</c:v>
                </c:pt>
              </c:numCache>
            </c:numRef>
          </c:val>
        </c:ser>
        <c:ser>
          <c:idx val="0"/>
          <c:order val="1"/>
          <c:tx>
            <c:strRef>
              <c:f>'1'!$B$9</c:f>
              <c:strCache>
                <c:ptCount val="1"/>
                <c:pt idx="0">
                  <c:v>2024г.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000000"/>
                    </a:solidFill>
                    <a:latin typeface="PF Din Text Cond Pro Light"/>
                    <a:ea typeface="Calibri"/>
                    <a:cs typeface="Calibri"/>
                  </a:defRPr>
                </a:pPr>
                <a:endParaRPr lang="ru-RU"/>
              </a:p>
            </c:txPr>
          </c:dLbls>
          <c:cat>
            <c:strRef>
              <c:f>'1'!$C$7:$N$7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'1'!$C$9:$N$9</c:f>
              <c:numCache>
                <c:formatCode>General</c:formatCode>
                <c:ptCount val="12"/>
                <c:pt idx="0">
                  <c:v>4000</c:v>
                </c:pt>
                <c:pt idx="1">
                  <c:v>4256</c:v>
                </c:pt>
                <c:pt idx="2">
                  <c:v>5878</c:v>
                </c:pt>
                <c:pt idx="3">
                  <c:v>8660</c:v>
                </c:pt>
                <c:pt idx="4">
                  <c:v>8576</c:v>
                </c:pt>
                <c:pt idx="5">
                  <c:v>6746</c:v>
                </c:pt>
                <c:pt idx="6">
                  <c:v>9020</c:v>
                </c:pt>
                <c:pt idx="7">
                  <c:v>7856</c:v>
                </c:pt>
                <c:pt idx="8">
                  <c:v>7038</c:v>
                </c:pt>
                <c:pt idx="9">
                  <c:v>7714</c:v>
                </c:pt>
                <c:pt idx="10">
                  <c:v>6461</c:v>
                </c:pt>
                <c:pt idx="11">
                  <c:v>7006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60"/>
        <c:axId val="420421069"/>
        <c:axId val="420421070"/>
      </c:barChart>
      <c:catAx>
        <c:axId val="420421069"/>
        <c:scaling>
          <c:orientation val="minMax"/>
        </c:scaling>
        <c:delete val="0"/>
        <c:axPos val="b"/>
        <c:majorGridlines>
          <c:spPr bwMode="auto"/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9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420421070"/>
        <c:crosses val="autoZero"/>
        <c:auto val="1"/>
        <c:lblAlgn val="ctr"/>
        <c:lblOffset val="100"/>
        <c:noMultiLvlLbl val="0"/>
      </c:catAx>
      <c:valAx>
        <c:axId val="420421070"/>
        <c:scaling>
          <c:orientation val="minMax"/>
        </c:scaling>
        <c:delete val="0"/>
        <c:axPos val="l"/>
        <c:majorGridlines>
          <c:spPr bwMode="auto"/>
        </c:majorGridlines>
        <c:title>
          <c:tx>
            <c:rich>
              <a:bodyPr/>
              <a:lstStyle/>
              <a:p>
                <a:pPr>
                  <a:defRPr sz="1000" b="0" i="0" u="none" strike="noStrike">
                    <a:solidFill>
                      <a:srgbClr val="000000"/>
                    </a:solidFill>
                    <a:latin typeface="PF Din Text Cond Pro Light"/>
                    <a:ea typeface="Calibri"/>
                    <a:cs typeface="Calibri"/>
                  </a:defRPr>
                </a:pPr>
                <a:r>
                  <a:rPr lang="ru-RU" sz="1000" b="0">
                    <a:latin typeface="PF Din Text Cond Pro Light"/>
                  </a:rPr>
                  <a:t>Количество обращений</a:t>
                </a:r>
                <a:endParaRPr/>
              </a:p>
            </c:rich>
          </c:tx>
          <c:layout>
            <c:manualLayout>
              <c:xMode val="edge"/>
              <c:yMode val="edge"/>
              <c:x val="0.014850"/>
              <c:y val="0.195140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>
                <a:solidFill>
                  <a:srgbClr val="000000"/>
                </a:solidFill>
                <a:latin typeface="PF Din Text Cond Pro Light"/>
                <a:ea typeface="Calibri"/>
                <a:cs typeface="Calibri"/>
              </a:defRPr>
            </a:pPr>
            <a:endParaRPr lang="ru-RU"/>
          </a:p>
        </c:txPr>
        <c:crossAx val="420421069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PF Din Text Cond Pro Light"/>
                <a:ea typeface="Calibri"/>
                <a:cs typeface="Calibri"/>
              </a:defRPr>
            </a:pPr>
            <a:endParaRPr lang="ru-RU"/>
          </a:p>
        </c:txPr>
      </c:dTable>
    </c:plotArea>
    <c:plotVisOnly val="1"/>
    <c:dispBlanksAs val="gap"/>
    <c:showDLblsOverMax val="0"/>
  </c:chart>
  <c:spPr bwMode="auto">
    <a:xfrm>
      <a:off x="933498" y="1015999"/>
      <a:ext cx="10540999" cy="4529666"/>
    </a:xfrm>
    <a:prstGeom prst="rect">
      <a:avLst/>
    </a:prstGeom>
    <a:ln>
      <a:solidFill>
        <a:schemeClr val="tx2"/>
      </a:solidFill>
    </a:ln>
  </c:spPr>
  <c:txPr>
    <a:bodyPr/>
    <a:lstStyle/>
    <a:p>
      <a:pPr>
        <a:defRPr sz="900" b="0" i="0" u="none" strike="noStrike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  <c:printSettings>
    <c:headerFooter>
      <c:oddFooter xml:space="preserve">&amp;L&amp;"+,полужирный курсив"&amp;9Мирошникова Е.Н., ведущий специалист службы взаимодействия с клиентами&amp;R&amp;A</c:oddFooter>
    </c:headerFooter>
    <c:pageMargins l="0.69999999999999996" r="0.69999999999999996" t="0.75" b="0.75" header="0.29999999999999999" footer="0.29999999999999999"/>
    <c:pageSetup orientation="portrait"/>
  </c:printSettings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5862"/>
          <c:y val="0.159838"/>
          <c:w val="0.595862"/>
          <c:h val="0.793122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 xml:space="preserve">'Для диаграмм'!$B$6:$B$14</c:f>
              <c:strCache>
                <c:ptCount val="9"/>
                <c:pt idx="0">
                  <c:v>Жалоба</c:v>
                </c:pt>
                <c:pt idx="1">
                  <c:v>Консультации</c:v>
                </c:pt>
                <c:pt idx="2">
                  <c:v xml:space="preserve">Заявка на оказание услуг</c:v>
                </c:pt>
                <c:pt idx="3">
                  <c:v xml:space="preserve">Приём документов/выдача документов</c:v>
                </c:pt>
                <c:pt idx="4">
                  <c:v xml:space="preserve">Сообщение информации</c:v>
                </c:pt>
                <c:pt idx="5">
                  <c:v xml:space="preserve">Прием платежей</c:v>
                </c:pt>
                <c:pt idx="6">
                  <c:v xml:space="preserve">Отзыв потребителя</c:v>
                </c:pt>
                <c:pt idx="7">
                  <c:v xml:space="preserve">Предложение потребителя</c:v>
                </c:pt>
                <c:pt idx="8">
                  <c:v xml:space="preserve">Прочие (в т.ч. уведомления)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1"/>
            </a:solidFill>
          </c:spPr>
          <c:invertIfNegative val="0"/>
          <c:cat>
            <c:strRef>
              <c:f xml:space="preserve">'Для диаграмм'!$B$6:$B$14</c:f>
              <c:strCache>
                <c:ptCount val="9"/>
                <c:pt idx="0">
                  <c:v>Жалоба</c:v>
                </c:pt>
                <c:pt idx="1">
                  <c:v>Консультации</c:v>
                </c:pt>
                <c:pt idx="2">
                  <c:v xml:space="preserve">Заявка на оказание услуг</c:v>
                </c:pt>
                <c:pt idx="3">
                  <c:v xml:space="preserve">Приём документов/выдача документов</c:v>
                </c:pt>
                <c:pt idx="4">
                  <c:v xml:space="preserve">Сообщение информации</c:v>
                </c:pt>
                <c:pt idx="5">
                  <c:v xml:space="preserve">Прием платежей</c:v>
                </c:pt>
                <c:pt idx="6">
                  <c:v xml:space="preserve">Отзыв потребителя</c:v>
                </c:pt>
                <c:pt idx="7">
                  <c:v xml:space="preserve">Предложение потребителя</c:v>
                </c:pt>
                <c:pt idx="8">
                  <c:v xml:space="preserve">Прочие (в т.ч. уведомления)</c:v>
                </c:pt>
              </c:strCache>
            </c:strRef>
          </c:cat>
          <c:val>
            <c:numRef>
              <c:f xml:space="preserve">'Для диаграмм'!$D$6:$D$14</c:f>
              <c:numCache>
                <c:formatCode>0.00%</c:formatCode>
                <c:ptCount val="9"/>
                <c:pt idx="0">
                  <c:v>0.0026345502446368085</c:v>
                </c:pt>
                <c:pt idx="1">
                  <c:v>0.8092669259398654</c:v>
                </c:pt>
                <c:pt idx="2">
                  <c:v>0.10500564546480994</c:v>
                </c:pt>
                <c:pt idx="3">
                  <c:v>0.0624764772299586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0.02061640112072931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20"/>
        <c:axId val="103520512"/>
        <c:axId val="105447424"/>
      </c:barChart>
      <c:catAx>
        <c:axId val="1035205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 b="0" i="0" u="none" strike="noStrike">
                <a:solidFill>
                  <a:srgbClr val="000000"/>
                </a:solidFill>
                <a:latin typeface="PF Din Text Cond Pro Light"/>
                <a:ea typeface="Calibri"/>
                <a:cs typeface="Calibri"/>
              </a:defRPr>
            </a:pPr>
            <a:endParaRPr lang="ru-RU"/>
          </a:p>
        </c:txPr>
        <c:crossAx val="105447424"/>
        <c:crosses val="autoZero"/>
        <c:auto val="1"/>
        <c:lblAlgn val="ctr"/>
        <c:lblOffset val="100"/>
        <c:noMultiLvlLbl val="0"/>
      </c:catAx>
      <c:valAx>
        <c:axId val="1054474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>
                    <a:solidFill>
                      <a:srgbClr val="000000"/>
                    </a:solidFill>
                    <a:latin typeface="PF Din Text Cond Pro Light"/>
                    <a:ea typeface="Calibri"/>
                    <a:cs typeface="Calibri"/>
                  </a:defRPr>
                </a:pPr>
                <a:r>
                  <a:rPr lang="ru-RU" sz="1600">
                    <a:latin typeface="PF Din Text Cond Pro Light"/>
                  </a:rPr>
                  <a:t>Удельный вес категории в общем количестве обращений, %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0.100285"/>
              <c:y val="0.002811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8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03520512"/>
        <c:crosses val="autoZero"/>
        <c:crossBetween val="between"/>
      </c:valAx>
    </c:plotArea>
    <c:plotVisOnly val="1"/>
    <c:dispBlanksAs val="gap"/>
    <c:showDLblsOverMax val="0"/>
  </c:chart>
  <c:spPr bwMode="auto">
    <a:xfrm>
      <a:off x="7086599" y="1127868"/>
      <a:ext cx="4648201" cy="4806493"/>
    </a:xfrm>
  </c:spPr>
  <c:txPr>
    <a:bodyPr/>
    <a:lstStyle/>
    <a:p>
      <a:pPr>
        <a:defRPr sz="1000" b="0" i="0" u="none" strike="noStrike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98390"/>
          <c:y val="0.116080"/>
          <c:w val="0.717620"/>
          <c:h val="0.724160"/>
        </c:manualLayout>
      </c:layout>
      <c:barChart>
        <c:barDir val="col"/>
        <c:grouping val="clustered"/>
        <c:varyColors val="0"/>
        <c:ser>
          <c:idx val="0"/>
          <c:order val="0"/>
          <c:spPr bwMode="auto">
            <a:prstGeom prst="rect">
              <a:avLst/>
            </a:prstGeom>
            <a:solidFill>
              <a:schemeClr val="accent3"/>
            </a:solidFill>
            <a:ln>
              <a:noFill/>
            </a:ln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round/>
              </a:ln>
              <a:effectLst/>
            </c:spPr>
          </c:dLbls>
          <c:cat>
            <c:strRef>
              <c:f>Sheet1!$A$21:$A$24</c:f>
              <c:strCache>
                <c:ptCount val="4"/>
                <c:pt idx="0">
                  <c:v xml:space="preserve">1 кв</c:v>
                </c:pt>
                <c:pt idx="1">
                  <c:v xml:space="preserve">2 кв</c:v>
                </c:pt>
                <c:pt idx="2">
                  <c:v xml:space="preserve">3 кв</c:v>
                </c:pt>
                <c:pt idx="3">
                  <c:v xml:space="preserve">4 кв </c:v>
                </c:pt>
              </c:strCache>
            </c:strRef>
          </c:cat>
          <c:val>
            <c:numRef>
              <c:f>Sheet1!$B$21:$B$24</c:f>
              <c:numCache>
                <c:formatCode>General</c:formatCode>
                <c:ptCount val="4"/>
                <c:pt idx="0">
                  <c:v>58</c:v>
                </c:pt>
                <c:pt idx="1">
                  <c:v>102</c:v>
                </c:pt>
                <c:pt idx="2">
                  <c:v>63</c:v>
                </c:pt>
                <c:pt idx="3">
                  <c:v>91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axId val="103398400"/>
        <c:axId val="103400192"/>
      </c:barChart>
      <c:catAx>
        <c:axId val="103398400"/>
        <c:scaling>
          <c:orientation val="minMax"/>
        </c:scaling>
        <c:delete val="0"/>
        <c:axPos val="b"/>
        <c:majorGridlines>
          <c:spPr bwMode="auto"/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03400192"/>
        <c:crosses val="autoZero"/>
        <c:auto val="1"/>
        <c:lblAlgn val="ctr"/>
        <c:lblOffset val="100"/>
        <c:noMultiLvlLbl val="0"/>
      </c:catAx>
      <c:valAx>
        <c:axId val="1034001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03398400"/>
        <c:crosses val="autoZero"/>
        <c:crossBetween val="between"/>
      </c:valAx>
    </c:plotArea>
    <c:plotVisOnly val="1"/>
    <c:dispBlanksAs val="gap"/>
    <c:showDLblsOverMax val="0"/>
  </c:chart>
  <c:spPr bwMode="auto">
    <a:xfrm>
      <a:off x="443650" y="4838936"/>
      <a:ext cx="4052144" cy="1544396"/>
    </a:xfrm>
  </c:spPr>
  <c:txPr>
    <a:bodyPr/>
    <a:lstStyle/>
    <a:p>
      <a:pPr>
        <a:defRPr sz="1000" b="0" i="0" u="none" strike="noStrike">
          <a:solidFill>
            <a:srgbClr val="000000"/>
          </a:solidFill>
          <a:latin typeface="PF Din Text Cond Pro Light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66870"/>
          <c:y val="0.147000"/>
          <c:w val="0.918740"/>
          <c:h val="0.696430"/>
        </c:manualLayout>
      </c:layout>
      <c:barChart>
        <c:barDir val="col"/>
        <c:grouping val="clustered"/>
        <c:varyColors val="0"/>
        <c:ser>
          <c:idx val="0"/>
          <c:order val="0"/>
          <c:spPr bwMode="auto">
            <a:prstGeom prst="rect">
              <a:avLst/>
            </a:prstGeom>
            <a:solidFill>
              <a:schemeClr val="accent2"/>
            </a:solidFill>
            <a:ln>
              <a:noFill/>
            </a:ln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round/>
              </a:ln>
              <a:effectLst/>
            </c:spPr>
          </c:dLbls>
          <c:cat>
            <c:strRef>
              <c:f>Sheet1!$A$20:$A$23</c:f>
              <c:strCache>
                <c:ptCount val="4"/>
                <c:pt idx="0">
                  <c:v xml:space="preserve">1 кв</c:v>
                </c:pt>
                <c:pt idx="1">
                  <c:v xml:space="preserve">2 кв</c:v>
                </c:pt>
                <c:pt idx="2">
                  <c:v xml:space="preserve">3 кв</c:v>
                </c:pt>
                <c:pt idx="3">
                  <c:v xml:space="preserve">4 кв</c:v>
                </c:pt>
              </c:strCache>
            </c:strRef>
          </c:cat>
          <c:val>
            <c:numRef>
              <c:f>Sheet1!$B$20:$B$23</c:f>
              <c:numCache>
                <c:formatCode>General</c:formatCode>
                <c:ptCount val="4"/>
                <c:pt idx="0">
                  <c:v>9935</c:v>
                </c:pt>
                <c:pt idx="1">
                  <c:v>18586</c:v>
                </c:pt>
                <c:pt idx="2">
                  <c:v>19353</c:v>
                </c:pt>
                <c:pt idx="3">
                  <c:v>17018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axId val="103494400"/>
        <c:axId val="103495936"/>
      </c:barChart>
      <c:catAx>
        <c:axId val="103494400"/>
        <c:scaling>
          <c:orientation val="minMax"/>
        </c:scaling>
        <c:delete val="0"/>
        <c:axPos val="b"/>
        <c:majorGridlines>
          <c:spPr bwMode="auto"/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03495936"/>
        <c:crosses val="autoZero"/>
        <c:auto val="1"/>
        <c:lblAlgn val="ctr"/>
        <c:lblOffset val="100"/>
        <c:noMultiLvlLbl val="0"/>
      </c:catAx>
      <c:valAx>
        <c:axId val="1034959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03494400"/>
        <c:crosses val="autoZero"/>
        <c:crossBetween val="between"/>
      </c:valAx>
    </c:plotArea>
    <c:plotVisOnly val="1"/>
    <c:dispBlanksAs val="gap"/>
    <c:showDLblsOverMax val="0"/>
  </c:chart>
  <c:spPr bwMode="auto">
    <a:xfrm>
      <a:off x="4190998" y="4817002"/>
      <a:ext cx="3505195" cy="1566331"/>
    </a:xfrm>
  </c:spPr>
  <c:txPr>
    <a:bodyPr/>
    <a:lstStyle/>
    <a:p>
      <a:pPr>
        <a:defRPr sz="1000" b="0" i="0" u="none" strike="noStrike">
          <a:solidFill>
            <a:srgbClr val="000000"/>
          </a:solidFill>
          <a:latin typeface="PF Din Text Cond Pro Light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84200"/>
          <c:y val="0.147000"/>
          <c:w val="0.869840"/>
          <c:h val="0.696430"/>
        </c:manualLayout>
      </c:layout>
      <c:barChart>
        <c:barDir val="col"/>
        <c:grouping val="clustered"/>
        <c:varyColors val="0"/>
        <c:ser>
          <c:idx val="0"/>
          <c:order val="0"/>
          <c:spPr bwMode="auto">
            <a:prstGeom prst="rect">
              <a:avLst/>
            </a:prstGeom>
            <a:solidFill>
              <a:schemeClr val="accent1"/>
            </a:solidFill>
            <a:ln>
              <a:noFill/>
              <a:round/>
            </a:ln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</c:dLbls>
          <c:cat>
            <c:strRef>
              <c:f>Sheet1!$A$19:$A$22</c:f>
              <c:strCache>
                <c:ptCount val="4"/>
                <c:pt idx="0">
                  <c:v xml:space="preserve">1 кв</c:v>
                </c:pt>
                <c:pt idx="1">
                  <c:v xml:space="preserve">2 кв</c:v>
                </c:pt>
                <c:pt idx="2">
                  <c:v xml:space="preserve">3 кв</c:v>
                </c:pt>
                <c:pt idx="3">
                  <c:v xml:space="preserve">4 кв</c:v>
                </c:pt>
              </c:strCache>
            </c:strRef>
          </c:cat>
          <c:val>
            <c:numRef>
              <c:f>Sheet1!$B$19:$B$22</c:f>
              <c:numCache>
                <c:formatCode>General</c:formatCode>
                <c:ptCount val="4"/>
                <c:pt idx="0">
                  <c:v>2364</c:v>
                </c:pt>
                <c:pt idx="1">
                  <c:v>2517</c:v>
                </c:pt>
                <c:pt idx="2">
                  <c:v>2511</c:v>
                </c:pt>
                <c:pt idx="3">
                  <c:v>2194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axId val="103494400"/>
        <c:axId val="103495936"/>
      </c:barChart>
      <c:catAx>
        <c:axId val="103494400"/>
        <c:scaling>
          <c:orientation val="minMax"/>
        </c:scaling>
        <c:delete val="0"/>
        <c:axPos val="b"/>
        <c:majorGridlines>
          <c:spPr bwMode="auto"/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03495936"/>
        <c:crosses val="autoZero"/>
        <c:auto val="1"/>
        <c:lblAlgn val="ctr"/>
        <c:lblOffset val="100"/>
        <c:noMultiLvlLbl val="0"/>
      </c:catAx>
      <c:valAx>
        <c:axId val="1034959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03494400"/>
        <c:crosses val="autoZero"/>
        <c:crossBetween val="between"/>
      </c:valAx>
    </c:plotArea>
    <c:plotVisOnly val="1"/>
    <c:dispBlanksAs val="gap"/>
    <c:showDLblsOverMax val="0"/>
  </c:chart>
  <c:spPr bwMode="auto">
    <a:xfrm>
      <a:off x="7772400" y="4817002"/>
      <a:ext cx="4012760" cy="1566331"/>
    </a:xfrm>
  </c:spPr>
  <c:txPr>
    <a:bodyPr/>
    <a:lstStyle/>
    <a:p>
      <a:pPr>
        <a:defRPr sz="1000" b="0" i="0" u="none" strike="noStrike">
          <a:solidFill>
            <a:srgbClr val="000000"/>
          </a:solidFill>
          <a:latin typeface="PF Din Text Cond Pro Light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7770"/>
          <c:y val="0.160880"/>
          <c:w val="0.458600"/>
          <c:h val="0.515270"/>
        </c:manualLayout>
      </c:layout>
      <c:pieChart>
        <c:varyColors val="1"/>
        <c:ser>
          <c:idx val="0"/>
          <c:order val="0"/>
          <c:tx>
            <c:strRef>
              <c:f xml:space="preserve">'Для диаграмм'!$B$21:$B$25</c:f>
              <c:strCache>
                <c:ptCount val="5"/>
                <c:pt idx="0">
                  <c:v xml:space="preserve">Очные обращения</c:v>
                </c:pt>
                <c:pt idx="1">
                  <c:v xml:space="preserve">Заочные обращения через call-центр, в т.ч.</c:v>
                </c:pt>
                <c:pt idx="2">
                  <c:v xml:space="preserve">Обращения через канцелярию</c:v>
                </c:pt>
                <c:pt idx="3">
                  <c:v xml:space="preserve">Интерактивные обращения, в т.ч.</c:v>
                </c:pt>
                <c:pt idx="4">
                  <c:v xml:space="preserve">Прочие (в т.ч. книга жалоб и предложений)</c:v>
                </c:pt>
              </c:strCache>
            </c:strRef>
          </c:tx>
          <c:dPt>
            <c:idx val="0"/>
            <c:bubble3D val="0"/>
            <c:spPr bwMode="auto">
              <a:prstGeom prst="rect">
                <a:avLst/>
              </a:pr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bubble3D val="0"/>
            <c:explosion val="4"/>
            <c:spPr bwMode="auto">
              <a:prstGeom prst="rect">
                <a:avLst/>
              </a:prstGeom>
              <a:gradFill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bubble3D val="0"/>
            <c:spPr bwMode="auto">
              <a:prstGeom prst="rect">
                <a:avLst/>
              </a:prstGeom>
              <a:gradFill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bubble3D val="0"/>
            <c:spPr bwMode="auto">
              <a:prstGeom prst="rect">
                <a:avLst/>
              </a:prstGeom>
              <a:gradFill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4"/>
            <c:bubble3D val="0"/>
            <c:spPr bwMode="auto">
              <a:prstGeom prst="rect">
                <a:avLst/>
              </a:prstGeom>
              <a:gradFill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dLbl>
              <c:idx val="0"/>
              <c:dLblPos val="bestFit"/>
              <c:layout>
                <c:manualLayout>
                  <c:x val="0.053460"/>
                  <c:y val="0.019470"/>
                </c:manualLayout>
              </c:layout>
              <c:showBubbleSize val="0"/>
              <c:showCatName val="1"/>
              <c:showLegendKey val="1"/>
              <c:showPercent val="1"/>
              <c:showSerName val="0"/>
              <c:showVal val="0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sz="800"/>
                      <a:t>Очные обращения</a:t>
                    </a:r>
                    <a:br>
                      <a:rPr lang="ru-RU" sz="800"/>
                    </a:br>
                    <a:fld id="{6BE63855-68BA-463E-A8BE-A455396B769E}" type="VALUE">
                      <a:rPr lang="ru-RU" sz="800"/>
                      <a:t/>
                    </a:fld>
                    <a:endParaRPr sz="800"/>
                  </a:p>
                </c:rich>
              </c:tx>
              <c:extLst>
                <c:ext uri="{CE6537A1-D6FC-4f65-9D91-7224C49458BB}">
                  <c15:showDataLabelsRange val="0"/>
                </c:ext>
              </c:extLst>
            </c:dLbl>
            <c:dLbl>
              <c:idx val="1"/>
              <c:dLblPos val="bestFit"/>
              <c:layout>
                <c:manualLayout>
                  <c:x val="0.017620"/>
                  <c:y val="-0.003060"/>
                </c:manualLayout>
              </c:layout>
              <c:showBubbleSize val="0"/>
              <c:showCatName val="1"/>
              <c:showLegendKey val="1"/>
              <c:showPercent val="1"/>
              <c:showSerName val="0"/>
              <c:showVal val="0"/>
              <c:tx>
                <c:rich>
                  <a:bodyPr/>
                  <a:p>
                    <a:pPr>
                      <a:defRPr/>
                    </a:pPr>
                    <a:r>
                      <a:rPr sz="800"/>
                      <a:t>Заочные обращения через call-центр, в т.ч.</a:t>
                    </a:r>
                    <a:br>
                      <a:rPr sz="800"/>
                    </a:br>
                    <a:r>
                      <a:rPr sz="800"/>
                      <a:t>75%</a:t>
                    </a:r>
                    <a:endParaRPr sz="800"/>
                  </a:p>
                </c:rich>
              </c:tx>
            </c:dLbl>
            <c:dLbl>
              <c:idx val="2"/>
              <c:dLblPos val="bestFit"/>
              <c:layout>
                <c:manualLayout>
                  <c:x val="0.017210"/>
                  <c:y val="0.004830"/>
                </c:manualLayout>
              </c:layout>
              <c:showBubbleSize val="0"/>
              <c:showCatName val="1"/>
              <c:showLegendKey val="1"/>
              <c:showPercent val="1"/>
              <c:showSerName val="0"/>
              <c:showVal val="0"/>
              <c:tx>
                <c:rich>
                  <a:bodyPr/>
                  <a:p>
                    <a:pPr>
                      <a:defRPr/>
                    </a:pPr>
                    <a:r>
                      <a:rPr sz="800"/>
                      <a:t>Обращения через канцелярию</a:t>
                    </a:r>
                    <a:br>
                      <a:rPr sz="800"/>
                    </a:br>
                    <a:r>
                      <a:rPr sz="800"/>
                      <a:t>6%</a:t>
                    </a:r>
                    <a:endParaRPr sz="800"/>
                  </a:p>
                </c:rich>
              </c:tx>
            </c:dLbl>
            <c:dLbl>
              <c:idx val="3"/>
              <c:dLblPos val="bestFit"/>
              <c:layout>
                <c:manualLayout>
                  <c:x val="-0.042230"/>
                  <c:y val="0.033140"/>
                </c:manualLayout>
              </c:layout>
              <c:showBubbleSize val="0"/>
              <c:showCatName val="1"/>
              <c:showLegendKey val="1"/>
              <c:showPercent val="1"/>
              <c:showSerName val="0"/>
              <c:showVal val="0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  <a:effectLst/>
              </c:spPr>
              <c:tx>
                <c:rich>
                  <a:bodyPr rot="0" spcFirstLastPara="1" vertOverflow="ellipsis" vert="horz" wrap="square" lIns="38097" tIns="19047" rIns="38097" bIns="19047" anchor="ctr" anchorCtr="1">
                    <a:noAutofit/>
                  </a:bodyPr>
                  <a:p>
                    <a:pPr>
                      <a:defRPr sz="12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sz="800"/>
                      <a:t>Интерактивные </a:t>
                    </a:r>
                    <a:endParaRPr sz="800"/>
                  </a:p>
                  <a:p>
                    <a:pPr>
                      <a:defRPr sz="12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sz="800"/>
                      <a:t>обращения, в т.ч.</a:t>
                    </a:r>
                    <a:br>
                      <a:rPr sz="800"/>
                    </a:br>
                    <a:r>
                      <a:rPr sz="800"/>
                      <a:t>10%</a:t>
                    </a:r>
                    <a:endParaRPr sz="800"/>
                  </a:p>
                </c:rich>
              </c:tx>
              <c:txPr>
                <a:bodyPr rot="0" spcFirstLastPara="1" vertOverflow="ellipsis" vert="horz" wrap="square" lIns="38098" tIns="19048" rIns="38098" bIns="19048" anchor="ctr" anchorCtr="1">
                  <a:noAutofit/>
                </a:bodyPr>
                <a:lstStyle/>
                <a:p>
                  <a:pPr>
                    <a:defRPr sz="1200" b="0" i="0" u="none" strike="noStrike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</c:dLbl>
            <c:dLbl>
              <c:idx val="4"/>
              <c:dLblPos val="bestFit"/>
              <c:layout>
                <c:manualLayout>
                  <c:x val="-0.014930"/>
                  <c:y val="-0.025930"/>
                </c:manualLayout>
              </c:layout>
              <c:showBubbleSize val="0"/>
              <c:showCatName val="1"/>
              <c:showLegendKey val="1"/>
              <c:showPercent val="1"/>
              <c:showSerName val="0"/>
              <c:showVal val="0"/>
              <c:tx>
                <c:rich>
                  <a:bodyPr/>
                  <a:p>
                    <a:pPr>
                      <a:defRPr/>
                    </a:pPr>
                    <a:r>
                      <a:rPr sz="800"/>
                      <a:t>Прочие (в т.ч. книга жалоб и предложений)</a:t>
                    </a:r>
                    <a:br>
                      <a:rPr sz="800"/>
                    </a:br>
                    <a:r>
                      <a:rPr sz="800"/>
                      <a:t>1%</a:t>
                    </a:r>
                    <a:endParaRPr sz="800"/>
                  </a:p>
                </c:rich>
              </c:tx>
            </c:dLbl>
            <c:dLblPos val="outEnd"/>
            <c:leaderLines>
              <c:spPr bwMode="auto">
                <a:prstGeom prst="rect">
                  <a:avLst/>
                </a:prstGeom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showBubbleSize val="0"/>
            <c:showCatName val="1"/>
            <c:showLeaderLines val="1"/>
            <c:showLegendKey val="1"/>
            <c:showPercent val="1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098" tIns="19048" rIns="38098" bIns="19048" anchor="ctr" anchorCtr="1">
                <a:spAutoFit/>
              </a:bodyPr>
              <a:lstStyle/>
              <a:p>
                <a:pPr>
                  <a:defRPr sz="1200" b="0" i="0" u="none" strike="noStrike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</c:dLbls>
          <c:cat>
            <c:strRef>
              <c:f xml:space="preserve">'Для диаграмм'!$B$21:$B$25</c:f>
              <c:strCache>
                <c:ptCount val="5"/>
                <c:pt idx="0">
                  <c:v xml:space="preserve">Очные обращения</c:v>
                </c:pt>
                <c:pt idx="1">
                  <c:v xml:space="preserve">Заочные обращения через call-центр, в т.ч.</c:v>
                </c:pt>
                <c:pt idx="2">
                  <c:v xml:space="preserve">Обращения через канцелярию</c:v>
                </c:pt>
                <c:pt idx="3">
                  <c:v xml:space="preserve">Интерактивные обращения, в т.ч.</c:v>
                </c:pt>
                <c:pt idx="4">
                  <c:v xml:space="preserve">Прочие (в т.ч. книга жалоб и предложений)</c:v>
                </c:pt>
              </c:strCache>
            </c:strRef>
          </c:cat>
          <c:val>
            <c:numRef>
              <c:f xml:space="preserve">'Для диаграмм'!$D$21:$D$25</c:f>
              <c:numCache>
                <c:formatCode>0%</c:formatCode>
                <c:ptCount val="5"/>
                <c:pt idx="0">
                  <c:v>0.10099999999999999</c:v>
                </c:pt>
                <c:pt idx="1">
                  <c:v>0.6779999999999999</c:v>
                </c:pt>
                <c:pt idx="2">
                  <c:v>0.0587</c:v>
                </c:pt>
                <c:pt idx="3">
                  <c:v>0.1613</c:v>
                </c:pt>
                <c:pt idx="4">
                  <c:v>0.0072</c:v>
                </c:pt>
              </c:numCache>
            </c:numRef>
          </c:val>
        </c:ser>
        <c:dLbls>
          <c:dLblPos val="ctr"/>
          <c:showBubbleSize val="0"/>
          <c:showCatName val="0"/>
          <c:showLeaderLines val="1"/>
          <c:showLegendKey val="0"/>
          <c:showPercent val="1"/>
          <c:showSerName val="0"/>
          <c:showVal val="0"/>
        </c:dLbls>
        <c:firstSliceAng val="0"/>
      </c:pieChart>
      <c:spPr bwMode="auto">
        <a:prstGeom prst="rect">
          <a:avLst/>
        </a:prstGeom>
        <a:noFill/>
        <a:ln>
          <a:noFill/>
          <a:round/>
        </a:ln>
        <a:effectLst/>
      </c:spPr>
    </c:plotArea>
    <c:plotVisOnly val="1"/>
    <c:dispBlanksAs val="gap"/>
    <c:showDLblsOverMax val="0"/>
  </c:chart>
  <c:spPr bwMode="auto">
    <a:xfrm>
      <a:off x="5715000" y="958331"/>
      <a:ext cx="5888034" cy="5240334"/>
    </a:xfrm>
    <a:prstGeom prst="rect">
      <a:avLst/>
    </a:prstGeom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4770"/>
          <c:y val="0.129950"/>
          <c:w val="0.555400"/>
          <c:h val="0.790210"/>
        </c:manualLayout>
      </c:layout>
      <c:barChart>
        <c:barDir val="bar"/>
        <c:grouping val="clustered"/>
        <c:varyColors val="0"/>
        <c:ser>
          <c:idx val="0"/>
          <c:order val="0"/>
          <c:spPr bwMode="auto">
            <a:prstGeom prst="rect">
              <a:avLst/>
            </a:prstGeom>
            <a:solidFill>
              <a:srgbClr val="45F7EB"/>
            </a:solidFill>
            <a:ln>
              <a:noFill/>
              <a:round/>
            </a:ln>
          </c:spPr>
          <c:invertIfNegative val="0"/>
          <c:dLbls>
            <c:dLblPos val="outEnd"/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round/>
              </a:ln>
              <a:effectLst/>
            </c:spPr>
          </c:dLbls>
          <c:cat>
            <c:strRef>
              <c:f xml:space="preserve">'Для диаграмм'!$B$58:$B$67</c:f>
              <c:strCache>
                <c:ptCount val="10"/>
                <c:pt idx="0">
                  <c:v xml:space="preserve">Технологическое присоединение</c:v>
                </c:pt>
                <c:pt idx="1">
                  <c:v xml:space="preserve">Передача электрической энергии</c:v>
                </c:pt>
                <c:pt idx="2">
                  <c:v xml:space="preserve">Отключение электрической энергии</c:v>
                </c:pt>
                <c:pt idx="3">
                  <c:v xml:space="preserve">Техническое обслуживание электросетевых объектов</c:v>
                </c:pt>
                <c:pt idx="4">
                  <c:v xml:space="preserve">Коммерческий учет электроэнергии</c:v>
                </c:pt>
                <c:pt idx="5">
                  <c:v xml:space="preserve">Дополнительные услуги</c:v>
                </c:pt>
                <c:pt idx="6">
                  <c:v xml:space="preserve">Качество обслуживания</c:v>
                </c:pt>
                <c:pt idx="7">
                  <c:v xml:space="preserve">Контактная информация</c:v>
                </c:pt>
                <c:pt idx="8">
                  <c:v xml:space="preserve">Энергосбытовая деятельность</c:v>
                </c:pt>
                <c:pt idx="9">
                  <c:v>Прочее</c:v>
                </c:pt>
              </c:strCache>
            </c:strRef>
          </c:cat>
          <c:val>
            <c:numRef>
              <c:f xml:space="preserve">'Для диаграмм'!$D$58:$D$67</c:f>
              <c:numCache>
                <c:formatCode>0.00%</c:formatCode>
                <c:ptCount val="10"/>
                <c:pt idx="0">
                  <c:v>0.31</c:v>
                </c:pt>
                <c:pt idx="1">
                  <c:v>0.044000000000000004</c:v>
                </c:pt>
                <c:pt idx="2">
                  <c:v>0.439</c:v>
                </c:pt>
                <c:pt idx="3">
                  <c:v>0.02</c:v>
                </c:pt>
                <c:pt idx="4">
                  <c:v>0.1</c:v>
                </c:pt>
                <c:pt idx="5">
                  <c:v>0.008</c:v>
                </c:pt>
                <c:pt idx="6">
                  <c:v>0.054000000000000006</c:v>
                </c:pt>
                <c:pt idx="7">
                  <c:v>0.006</c:v>
                </c:pt>
                <c:pt idx="8">
                  <c:v>0</c:v>
                </c:pt>
                <c:pt idx="9">
                  <c:v>0.019</c:v>
                </c:pt>
              </c:numCache>
            </c:numRef>
          </c:val>
        </c:ser>
        <c:dLbls>
          <c:dLblPos val="outEnd"/>
          <c:showBubbleSize val="0"/>
          <c:showCatName val="0"/>
          <c:showLeaderLines val="0"/>
          <c:showLegendKey val="0"/>
          <c:showPercent val="0"/>
          <c:showSerName val="0"/>
          <c:showVal val="1"/>
        </c:dLbls>
        <c:gapWidth val="20"/>
        <c:axId val="420421081"/>
        <c:axId val="420421082"/>
      </c:barChart>
      <c:catAx>
        <c:axId val="42042108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/>
            </a:pPr>
            <a:endParaRPr lang="ru-RU"/>
          </a:p>
        </c:txPr>
        <c:crossAx val="420421082"/>
        <c:crosses val="autoZero"/>
        <c:crossesAt val="0.000000"/>
        <c:auto val="1"/>
        <c:lblAlgn val="ctr"/>
        <c:lblOffset val="100"/>
        <c:noMultiLvlLbl val="0"/>
      </c:catAx>
      <c:valAx>
        <c:axId val="420421082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sz="1400"/>
                  <a:t>Удельный вес в общем количестве обращений, %</a:t>
                </a:r>
                <a:endParaRPr sz="1400"/>
              </a:p>
            </c:rich>
          </c:tx>
          <c:layout>
            <c:manualLayout>
              <c:xMode val="edge"/>
              <c:yMode val="edge"/>
              <c:x val="0.160180"/>
              <c:y val="0.030880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crossAx val="420421081"/>
        <c:crosses val="autoZero"/>
        <c:crossBetween val="between"/>
      </c:valAx>
    </c:plotArea>
    <c:plotVisOnly val="1"/>
    <c:dispBlanksAs val="gap"/>
    <c:showDLblsOverMax val="0"/>
  </c:chart>
  <c:spPr bwMode="auto">
    <a:xfrm>
      <a:off x="6859269" y="976311"/>
      <a:ext cx="4884735" cy="5389336"/>
    </a:xfrm>
  </c:spPr>
  <c:txPr>
    <a:bodyPr/>
    <a:lstStyle/>
    <a:p>
      <a:pPr>
        <a:defRPr sz="1000" b="0" i="0" u="none" strike="noStrike">
          <a:solidFill>
            <a:srgbClr val="000000"/>
          </a:solidFill>
          <a:latin typeface="PF Din Text Cond Pro Light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4770"/>
          <c:y val="0.129950"/>
          <c:w val="0.555400"/>
          <c:h val="0.790210"/>
        </c:manualLayout>
      </c:layout>
      <c:barChart>
        <c:barDir val="bar"/>
        <c:grouping val="clustered"/>
        <c:varyColors val="0"/>
        <c:ser>
          <c:idx val="0"/>
          <c:order val="0"/>
          <c:spPr bwMode="auto">
            <a:prstGeom prst="rect">
              <a:avLst/>
            </a:prstGeom>
            <a:solidFill>
              <a:schemeClr val="accent3"/>
            </a:solidFill>
            <a:ln>
              <a:noFill/>
              <a:round/>
            </a:ln>
          </c:spPr>
          <c:invertIfNegative val="0"/>
          <c:dLbls>
            <c:dLblPos val="outEnd"/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round/>
              </a:ln>
              <a:effectLst/>
            </c:spPr>
          </c:dLbls>
          <c:cat>
            <c:strRef>
              <c:f xml:space="preserve">'Для диаграмм'!$B$58:$B$67</c:f>
              <c:strCache>
                <c:ptCount val="10"/>
                <c:pt idx="0">
                  <c:v xml:space="preserve">Технологическое присоединение</c:v>
                </c:pt>
                <c:pt idx="1">
                  <c:v xml:space="preserve">Передача электрической энергии</c:v>
                </c:pt>
                <c:pt idx="2">
                  <c:v xml:space="preserve">Отключение электрической энергии</c:v>
                </c:pt>
                <c:pt idx="3">
                  <c:v xml:space="preserve">Техническое обслуживание электросетевых объектов</c:v>
                </c:pt>
                <c:pt idx="4">
                  <c:v xml:space="preserve">Коммерческий учет электроэнергии</c:v>
                </c:pt>
                <c:pt idx="5">
                  <c:v xml:space="preserve">Дополнительные услуги</c:v>
                </c:pt>
                <c:pt idx="6">
                  <c:v xml:space="preserve">Качество обслуживания</c:v>
                </c:pt>
                <c:pt idx="7">
                  <c:v xml:space="preserve">Контактная информация</c:v>
                </c:pt>
                <c:pt idx="8">
                  <c:v xml:space="preserve">Энергосбытовая деятельность</c:v>
                </c:pt>
                <c:pt idx="9">
                  <c:v>Прочее</c:v>
                </c:pt>
              </c:strCache>
            </c:strRef>
          </c:cat>
          <c:val>
            <c:numRef>
              <c:f xml:space="preserve">'Для диаграмм'!$D$58:$D$67</c:f>
              <c:numCache>
                <c:formatCode>0.00%</c:formatCode>
                <c:ptCount val="10"/>
                <c:pt idx="0">
                  <c:v>0.132</c:v>
                </c:pt>
                <c:pt idx="1">
                  <c:v>0.44</c:v>
                </c:pt>
                <c:pt idx="2">
                  <c:v>0.374</c:v>
                </c:pt>
                <c:pt idx="3">
                  <c:v>0.033</c:v>
                </c:pt>
                <c:pt idx="4">
                  <c:v>0.022000000000000002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dLbls>
          <c:dLblPos val="outEnd"/>
          <c:showBubbleSize val="0"/>
          <c:showCatName val="0"/>
          <c:showLeaderLines val="0"/>
          <c:showLegendKey val="0"/>
          <c:showPercent val="0"/>
          <c:showSerName val="0"/>
          <c:showVal val="1"/>
        </c:dLbls>
        <c:gapWidth val="20"/>
        <c:axId val="105329408"/>
        <c:axId val="105330944"/>
      </c:barChart>
      <c:catAx>
        <c:axId val="1053294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/>
            </a:pPr>
            <a:endParaRPr lang="ru-RU"/>
          </a:p>
        </c:txPr>
        <c:crossAx val="105330944"/>
        <c:crosses val="autoZero"/>
        <c:crossesAt val="0.000000"/>
        <c:auto val="1"/>
        <c:lblAlgn val="ctr"/>
        <c:lblOffset val="100"/>
        <c:noMultiLvlLbl val="0"/>
      </c:catAx>
      <c:valAx>
        <c:axId val="105330944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 sz="1600" b="1"/>
                </a:pPr>
                <a:r>
                  <a:rPr lang="ru-RU" sz="1600" b="1"/>
                  <a:t>Удельный вес тематик жалоб в общем количестве обращений, %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0.124220"/>
              <c:y val="0.000000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crossAx val="105329408"/>
        <c:crosses val="autoZero"/>
        <c:crossBetween val="between"/>
      </c:valAx>
    </c:plotArea>
    <c:plotVisOnly val="1"/>
    <c:dispBlanksAs val="gap"/>
    <c:showDLblsOverMax val="0"/>
  </c:chart>
  <c:spPr bwMode="auto">
    <a:xfrm>
      <a:off x="6859269" y="976312"/>
      <a:ext cx="4884737" cy="5389339"/>
    </a:xfrm>
  </c:spPr>
  <c:txPr>
    <a:bodyPr/>
    <a:lstStyle/>
    <a:p>
      <a:pPr>
        <a:defRPr sz="1000" b="0" i="0" u="none" strike="noStrike">
          <a:solidFill>
            <a:srgbClr val="000000"/>
          </a:solidFill>
          <a:latin typeface="PF Din Text Cond Pro Light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Титульный слайд 1">
    <p:bg>
      <p:bgPr shadeToTitle="0">
        <a:blipFill>
          <a:blip r:embed="rId2">
            <a:lum/>
          </a:blip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4303713" y="4437112"/>
            <a:ext cx="7299325" cy="764312"/>
          </a:xfrm>
        </p:spPr>
        <p:txBody>
          <a:bodyPr wrap="square" lIns="0" rIns="0" anchor="t">
            <a:noAutofit/>
          </a:bodyPr>
          <a:lstStyle>
            <a:lvl1pPr>
              <a:spcBef>
                <a:spcPts val="0"/>
              </a:spcBef>
              <a:defRPr sz="2400" b="1">
                <a:solidFill>
                  <a:schemeClr val="bg1"/>
                </a:solidFill>
              </a:defRPr>
            </a:lvl1pPr>
            <a:lvl2pPr>
              <a:defRPr sz="2400" b="1">
                <a:solidFill>
                  <a:schemeClr val="bg1"/>
                </a:solidFill>
              </a:defRPr>
            </a:lvl2pPr>
            <a:lvl3pPr>
              <a:defRPr sz="2000" b="1">
                <a:solidFill>
                  <a:schemeClr val="bg1"/>
                </a:solidFill>
              </a:defRPr>
            </a:lvl3pPr>
            <a:lvl4pPr>
              <a:defRPr sz="3200" b="1">
                <a:solidFill>
                  <a:schemeClr val="bg1"/>
                </a:solidFill>
              </a:defRPr>
            </a:lvl4pPr>
            <a:lvl5pPr>
              <a:defRPr sz="3200" b="1">
                <a:solidFill>
                  <a:schemeClr val="bg1"/>
                </a:solidFill>
              </a:defRPr>
            </a:lvl5pPr>
          </a:lstStyle>
          <a:p>
            <a:pPr lvl="0">
              <a:defRPr/>
            </a:pPr>
            <a:r>
              <a:rPr lang="ru-RU"/>
              <a:t>И.О. Фамилия докладчика</a:t>
            </a:r>
            <a:endParaRPr/>
          </a:p>
          <a:p>
            <a:pPr lvl="0">
              <a:defRPr/>
            </a:pPr>
            <a:r>
              <a:rPr lang="ru-RU"/>
              <a:t>Должность докладчика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>
          <a:xfrm>
            <a:off x="4303713" y="2132856"/>
            <a:ext cx="7299325" cy="775597"/>
          </a:xfrm>
        </p:spPr>
        <p:txBody>
          <a:bodyPr wrap="square" anchor="ctr">
            <a:sp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br>
              <a:rPr lang="ru-RU"/>
            </a:br>
            <a:endParaRPr lang="ru-RU"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4333530" y="5733256"/>
            <a:ext cx="2113612" cy="26987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algn="ctr">
              <a:defRPr>
                <a:solidFill>
                  <a:schemeClr val="accent1"/>
                </a:solidFill>
              </a:defRPr>
            </a:lvl1pPr>
          </a:lstStyle>
          <a:p>
            <a:pPr lvl="0">
              <a:defRPr/>
            </a:pPr>
            <a:r>
              <a:rPr lang="ru-RU"/>
              <a:t>|</a:t>
            </a:r>
            <a:endParaRPr/>
          </a:p>
        </p:txBody>
      </p:sp>
      <p:sp>
        <p:nvSpPr>
          <p:cNvPr id="16" name="Текст 13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4316351" y="5733256"/>
            <a:ext cx="1050671" cy="269875"/>
          </a:xfrm>
          <a:prstGeom prst="rect">
            <a:avLst/>
          </a:prstGeom>
          <a:noFill/>
        </p:spPr>
        <p:txBody>
          <a:bodyPr lIns="36000" rIns="0" anchor="ctr"/>
          <a:lstStyle>
            <a:lvl1pPr algn="r">
              <a:defRPr>
                <a:solidFill>
                  <a:schemeClr val="accent1"/>
                </a:solidFill>
              </a:defRPr>
            </a:lvl1pPr>
          </a:lstStyle>
          <a:p>
            <a:pPr lvl="0">
              <a:defRPr/>
            </a:pPr>
            <a:r>
              <a:rPr lang="ru-RU"/>
              <a:t>   МЕСЯЦ 2021</a:t>
            </a:r>
            <a:endParaRPr/>
          </a:p>
        </p:txBody>
      </p:sp>
      <p:sp>
        <p:nvSpPr>
          <p:cNvPr id="17" name="Текст 13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5439030" y="5733256"/>
            <a:ext cx="648072" cy="269875"/>
          </a:xfrm>
          <a:prstGeom prst="rect">
            <a:avLst/>
          </a:prstGeom>
          <a:solidFill>
            <a:schemeClr val="bg1"/>
          </a:solidFill>
        </p:spPr>
        <p:txBody>
          <a:bodyPr lIns="36000" rIns="0" anchor="ctr"/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pPr lvl="0">
              <a:defRPr/>
            </a:pPr>
            <a:r>
              <a:rPr lang="ru-RU"/>
              <a:t>  РЕГИОН</a:t>
            </a:r>
            <a:endParaRPr/>
          </a:p>
        </p:txBody>
      </p:sp>
      <p:grpSp>
        <p:nvGrpSpPr>
          <p:cNvPr id="8" name="Группа 7"/>
          <p:cNvGrpSpPr>
            <a:grpSpLocks noChangeAspect="1"/>
          </p:cNvGrpSpPr>
          <p:nvPr userDrawn="1"/>
        </p:nvGrpSpPr>
        <p:grpSpPr bwMode="auto">
          <a:xfrm>
            <a:off x="1098369" y="1071565"/>
            <a:ext cx="1800000" cy="566349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10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12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13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15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18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19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0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21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28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29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30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31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32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33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34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22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3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4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5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6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7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Заголовок и 2 колонки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Объект 3"/>
          <p:cNvSpPr>
            <a:spLocks noGrp="1"/>
          </p:cNvSpPr>
          <p:nvPr>
            <p:ph sz="quarter" idx="18"/>
          </p:nvPr>
        </p:nvSpPr>
        <p:spPr bwMode="auto">
          <a:xfrm>
            <a:off x="6380480" y="976313"/>
            <a:ext cx="5222240" cy="5399087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7" name="Объект 3"/>
          <p:cNvSpPr>
            <a:spLocks noGrp="1"/>
          </p:cNvSpPr>
          <p:nvPr>
            <p:ph sz="quarter" idx="19"/>
          </p:nvPr>
        </p:nvSpPr>
        <p:spPr bwMode="auto">
          <a:xfrm>
            <a:off x="613997" y="976313"/>
            <a:ext cx="5222240" cy="5399087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" name="TextBox 2"/>
          <p:cNvSpPr txBox="1"/>
          <p:nvPr userDrawn="1"/>
        </p:nvSpPr>
        <p:spPr bwMode="auto">
          <a:xfrm>
            <a:off x="-1800201" y="976313"/>
            <a:ext cx="1800201" cy="332398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  <a:t>Макет настроен </a:t>
            </a:r>
            <a:b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</a:br>
            <a: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  <a:t>для вывода любого содержимого в двух колонках, однако рекомендуется </a:t>
            </a:r>
            <a:b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</a:br>
            <a: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  <a:t>не использовать его </a:t>
            </a:r>
            <a:b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</a:br>
            <a: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  <a:t>для вывода только текстовых блоков: в случае большого количества текста лучше разделить текст на несколько модулей (3-4), по возможности добавить иконки или иные графические объекты.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599440" y="990321"/>
            <a:ext cx="11003279" cy="503518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6" name="Объект 3"/>
          <p:cNvSpPr>
            <a:spLocks noGrp="1"/>
          </p:cNvSpPr>
          <p:nvPr>
            <p:ph sz="quarter" idx="18"/>
          </p:nvPr>
        </p:nvSpPr>
        <p:spPr bwMode="auto">
          <a:xfrm>
            <a:off x="6380480" y="1615440"/>
            <a:ext cx="5222240" cy="475996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8" name="Объект 3"/>
          <p:cNvSpPr>
            <a:spLocks noGrp="1"/>
          </p:cNvSpPr>
          <p:nvPr>
            <p:ph sz="quarter" idx="12"/>
          </p:nvPr>
        </p:nvSpPr>
        <p:spPr bwMode="auto">
          <a:xfrm>
            <a:off x="599440" y="1615440"/>
            <a:ext cx="5212080" cy="475996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Подзаголовок, объект, изображ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600075" y="976313"/>
            <a:ext cx="5211763" cy="538162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6" name="Объект 3"/>
          <p:cNvSpPr>
            <a:spLocks noGrp="1"/>
          </p:cNvSpPr>
          <p:nvPr>
            <p:ph sz="quarter" idx="18"/>
          </p:nvPr>
        </p:nvSpPr>
        <p:spPr bwMode="auto">
          <a:xfrm>
            <a:off x="6380480" y="976313"/>
            <a:ext cx="5222240" cy="5399087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9"/>
          </p:nvPr>
        </p:nvSpPr>
        <p:spPr bwMode="auto">
          <a:xfrm>
            <a:off x="600075" y="1616075"/>
            <a:ext cx="5211763" cy="4767263"/>
          </a:xfr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Подзаголовок, объект, изображ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6391275" y="976313"/>
            <a:ext cx="5211763" cy="538162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 i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6" name="Объект 3"/>
          <p:cNvSpPr>
            <a:spLocks noGrp="1"/>
          </p:cNvSpPr>
          <p:nvPr>
            <p:ph sz="quarter" idx="18"/>
          </p:nvPr>
        </p:nvSpPr>
        <p:spPr bwMode="auto">
          <a:xfrm>
            <a:off x="613997" y="976313"/>
            <a:ext cx="5222240" cy="5399087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9"/>
          </p:nvPr>
        </p:nvSpPr>
        <p:spPr bwMode="auto">
          <a:xfrm>
            <a:off x="6391275" y="1616075"/>
            <a:ext cx="5211763" cy="4767263"/>
          </a:xfr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Подзаголовок и два рисунк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8"/>
          </p:nvPr>
        </p:nvSpPr>
        <p:spPr bwMode="auto">
          <a:xfrm>
            <a:off x="6383338" y="1616076"/>
            <a:ext cx="5215482" cy="4759324"/>
          </a:xfr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6" name="Рисунок 5"/>
          <p:cNvSpPr>
            <a:spLocks noGrp="1"/>
          </p:cNvSpPr>
          <p:nvPr>
            <p:ph type="pic" sz="quarter" idx="19"/>
          </p:nvPr>
        </p:nvSpPr>
        <p:spPr bwMode="auto">
          <a:xfrm>
            <a:off x="605473" y="1616076"/>
            <a:ext cx="5203190" cy="4759324"/>
          </a:xfr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9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599440" y="990321"/>
            <a:ext cx="11003279" cy="503518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Под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Текст 4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605473" y="980728"/>
            <a:ext cx="5203190" cy="513361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7" name="Текст 4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6380480" y="3928716"/>
            <a:ext cx="5222240" cy="521364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2" name="Заголовок 1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6" name="Объект 3"/>
          <p:cNvSpPr>
            <a:spLocks noGrp="1"/>
          </p:cNvSpPr>
          <p:nvPr>
            <p:ph sz="quarter" idx="19"/>
          </p:nvPr>
        </p:nvSpPr>
        <p:spPr bwMode="auto">
          <a:xfrm>
            <a:off x="605474" y="1624014"/>
            <a:ext cx="5203189" cy="1799168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8" name="Объект 3"/>
          <p:cNvSpPr>
            <a:spLocks noGrp="1"/>
          </p:cNvSpPr>
          <p:nvPr>
            <p:ph sz="quarter" idx="21"/>
          </p:nvPr>
        </p:nvSpPr>
        <p:spPr bwMode="auto">
          <a:xfrm>
            <a:off x="6380480" y="4561841"/>
            <a:ext cx="5222558" cy="1809328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9" name="Текст 4"/>
          <p:cNvSpPr>
            <a:spLocks noGrp="1"/>
          </p:cNvSpPr>
          <p:nvPr>
            <p:ph type="body" sz="quarter" idx="22" hasCustomPrompt="1"/>
          </p:nvPr>
        </p:nvSpPr>
        <p:spPr bwMode="auto">
          <a:xfrm>
            <a:off x="6380480" y="990320"/>
            <a:ext cx="5222240" cy="51336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1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380480" y="1615441"/>
            <a:ext cx="5222558" cy="1813560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3" name="Текст 4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05473" y="3928715"/>
            <a:ext cx="5203190" cy="521365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4" name="Объект 3"/>
          <p:cNvSpPr>
            <a:spLocks noGrp="1"/>
          </p:cNvSpPr>
          <p:nvPr>
            <p:ph sz="quarter" idx="26"/>
          </p:nvPr>
        </p:nvSpPr>
        <p:spPr bwMode="auto">
          <a:xfrm>
            <a:off x="605474" y="4561840"/>
            <a:ext cx="5203189" cy="1809329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2_Под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quarter" idx="12"/>
          </p:nvPr>
        </p:nvSpPr>
        <p:spPr bwMode="auto">
          <a:xfrm>
            <a:off x="600076" y="981075"/>
            <a:ext cx="5208588" cy="2442465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0" name="Объект 3"/>
          <p:cNvSpPr>
            <a:spLocks noGrp="1"/>
          </p:cNvSpPr>
          <p:nvPr>
            <p:ph sz="quarter" idx="21"/>
          </p:nvPr>
        </p:nvSpPr>
        <p:spPr bwMode="auto">
          <a:xfrm>
            <a:off x="6380480" y="3921760"/>
            <a:ext cx="5222240" cy="2458720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6" name="Текст 4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605473" y="3928715"/>
            <a:ext cx="5203190" cy="521365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7" name="Объект 3"/>
          <p:cNvSpPr>
            <a:spLocks noGrp="1"/>
          </p:cNvSpPr>
          <p:nvPr>
            <p:ph sz="quarter" idx="19"/>
          </p:nvPr>
        </p:nvSpPr>
        <p:spPr bwMode="auto">
          <a:xfrm>
            <a:off x="605474" y="4572001"/>
            <a:ext cx="5203189" cy="1799168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8" name="Текст 4"/>
          <p:cNvSpPr>
            <a:spLocks noGrp="1"/>
          </p:cNvSpPr>
          <p:nvPr>
            <p:ph type="body" sz="quarter" idx="22" hasCustomPrompt="1"/>
          </p:nvPr>
        </p:nvSpPr>
        <p:spPr bwMode="auto">
          <a:xfrm>
            <a:off x="6380480" y="990320"/>
            <a:ext cx="5222240" cy="51336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9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380480" y="1615441"/>
            <a:ext cx="5222558" cy="1798318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2_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5" name="Объект 3"/>
          <p:cNvSpPr>
            <a:spLocks noGrp="1"/>
          </p:cNvSpPr>
          <p:nvPr>
            <p:ph sz="quarter" idx="18"/>
          </p:nvPr>
        </p:nvSpPr>
        <p:spPr bwMode="auto">
          <a:xfrm>
            <a:off x="8315888" y="1615440"/>
            <a:ext cx="3283200" cy="4759960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6" name="Текст 4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8315888" y="980160"/>
            <a:ext cx="3283200" cy="52351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7" name="Объект 3"/>
          <p:cNvSpPr>
            <a:spLocks noGrp="1"/>
          </p:cNvSpPr>
          <p:nvPr>
            <p:ph sz="quarter" idx="20"/>
          </p:nvPr>
        </p:nvSpPr>
        <p:spPr bwMode="auto">
          <a:xfrm>
            <a:off x="613232" y="1615440"/>
            <a:ext cx="3283200" cy="4759960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8" name="Текст 4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613232" y="980160"/>
            <a:ext cx="3283200" cy="52351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9" name="Объект 3"/>
          <p:cNvSpPr>
            <a:spLocks noGrp="1"/>
          </p:cNvSpPr>
          <p:nvPr>
            <p:ph sz="quarter" idx="22"/>
          </p:nvPr>
        </p:nvSpPr>
        <p:spPr bwMode="auto">
          <a:xfrm>
            <a:off x="4459712" y="1615440"/>
            <a:ext cx="3283200" cy="4759960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0" name="Текст 4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459712" y="980160"/>
            <a:ext cx="3283200" cy="52351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3_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2" name="Объект 3"/>
          <p:cNvSpPr>
            <a:spLocks noGrp="1"/>
          </p:cNvSpPr>
          <p:nvPr>
            <p:ph sz="quarter" idx="18"/>
          </p:nvPr>
        </p:nvSpPr>
        <p:spPr bwMode="auto">
          <a:xfrm>
            <a:off x="8315888" y="4562475"/>
            <a:ext cx="3283200" cy="1820863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3" name="Текст 4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8315888" y="3942649"/>
            <a:ext cx="32832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4" name="Объект 3"/>
          <p:cNvSpPr>
            <a:spLocks noGrp="1"/>
          </p:cNvSpPr>
          <p:nvPr>
            <p:ph sz="quarter" idx="20"/>
          </p:nvPr>
        </p:nvSpPr>
        <p:spPr bwMode="auto">
          <a:xfrm>
            <a:off x="613232" y="4562475"/>
            <a:ext cx="3283200" cy="1820863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5" name="Текст 4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613232" y="3942649"/>
            <a:ext cx="32832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6" name="Объект 3"/>
          <p:cNvSpPr>
            <a:spLocks noGrp="1"/>
          </p:cNvSpPr>
          <p:nvPr>
            <p:ph sz="quarter" idx="22"/>
          </p:nvPr>
        </p:nvSpPr>
        <p:spPr bwMode="auto">
          <a:xfrm>
            <a:off x="4459712" y="4562475"/>
            <a:ext cx="3283200" cy="1820863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7" name="Текст 4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459712" y="3942649"/>
            <a:ext cx="32832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8" name="Объект 3"/>
          <p:cNvSpPr>
            <a:spLocks noGrp="1"/>
          </p:cNvSpPr>
          <p:nvPr>
            <p:ph sz="quarter" idx="24"/>
          </p:nvPr>
        </p:nvSpPr>
        <p:spPr bwMode="auto">
          <a:xfrm>
            <a:off x="8315888" y="1616075"/>
            <a:ext cx="3283200" cy="1807845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9" name="Текст 4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8315888" y="980160"/>
            <a:ext cx="3283200" cy="52351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40" name="Объект 3"/>
          <p:cNvSpPr>
            <a:spLocks noGrp="1"/>
          </p:cNvSpPr>
          <p:nvPr>
            <p:ph sz="quarter" idx="26"/>
          </p:nvPr>
        </p:nvSpPr>
        <p:spPr bwMode="auto">
          <a:xfrm>
            <a:off x="613232" y="1616075"/>
            <a:ext cx="3283200" cy="1807845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1" name="Текст 4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13232" y="980160"/>
            <a:ext cx="3283200" cy="52351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42" name="Объект 3"/>
          <p:cNvSpPr>
            <a:spLocks noGrp="1"/>
          </p:cNvSpPr>
          <p:nvPr>
            <p:ph sz="quarter" idx="28"/>
          </p:nvPr>
        </p:nvSpPr>
        <p:spPr bwMode="auto">
          <a:xfrm>
            <a:off x="4459712" y="1616075"/>
            <a:ext cx="3283200" cy="1807845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3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4459712" y="980160"/>
            <a:ext cx="3283200" cy="52351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Три вертикальных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9" name="Объект 3"/>
          <p:cNvSpPr>
            <a:spLocks noGrp="1"/>
          </p:cNvSpPr>
          <p:nvPr>
            <p:ph sz="quarter" idx="18"/>
          </p:nvPr>
        </p:nvSpPr>
        <p:spPr bwMode="auto">
          <a:xfrm>
            <a:off x="8315888" y="976313"/>
            <a:ext cx="3283200" cy="5399087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1" name="Объект 3"/>
          <p:cNvSpPr>
            <a:spLocks noGrp="1"/>
          </p:cNvSpPr>
          <p:nvPr>
            <p:ph sz="quarter" idx="20"/>
          </p:nvPr>
        </p:nvSpPr>
        <p:spPr bwMode="auto">
          <a:xfrm>
            <a:off x="613232" y="976313"/>
            <a:ext cx="3283200" cy="5399087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2" name="Объект 3"/>
          <p:cNvSpPr>
            <a:spLocks noGrp="1"/>
          </p:cNvSpPr>
          <p:nvPr>
            <p:ph sz="quarter" idx="22"/>
          </p:nvPr>
        </p:nvSpPr>
        <p:spPr bwMode="auto">
          <a:xfrm>
            <a:off x="4459712" y="976313"/>
            <a:ext cx="3283200" cy="5399087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Разделительный слайд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Объект 3"/>
          <p:cNvSpPr>
            <a:spLocks noGrp="1"/>
          </p:cNvSpPr>
          <p:nvPr>
            <p:ph sz="quarter" idx="12"/>
          </p:nvPr>
        </p:nvSpPr>
        <p:spPr bwMode="auto">
          <a:xfrm>
            <a:off x="9272904" y="1616075"/>
            <a:ext cx="2323628" cy="47593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0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9280688" y="990321"/>
            <a:ext cx="23184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6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388099" y="1616075"/>
            <a:ext cx="2346325" cy="47593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7" name="Текст 4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398259" y="990321"/>
            <a:ext cx="23184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8" name="Объект 3"/>
          <p:cNvSpPr>
            <a:spLocks noGrp="1"/>
          </p:cNvSpPr>
          <p:nvPr>
            <p:ph sz="quarter" idx="26"/>
          </p:nvPr>
        </p:nvSpPr>
        <p:spPr bwMode="auto">
          <a:xfrm>
            <a:off x="3484880" y="1616075"/>
            <a:ext cx="2323628" cy="47593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9" name="Текст 4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3492664" y="990321"/>
            <a:ext cx="23184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0" name="Объект 3"/>
          <p:cNvSpPr>
            <a:spLocks noGrp="1"/>
          </p:cNvSpPr>
          <p:nvPr>
            <p:ph sz="quarter" idx="28"/>
          </p:nvPr>
        </p:nvSpPr>
        <p:spPr bwMode="auto">
          <a:xfrm>
            <a:off x="600075" y="1616075"/>
            <a:ext cx="2346325" cy="47593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1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10235" y="990321"/>
            <a:ext cx="23184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5_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Объект 3"/>
          <p:cNvSpPr>
            <a:spLocks noGrp="1"/>
          </p:cNvSpPr>
          <p:nvPr>
            <p:ph sz="quarter" idx="12"/>
          </p:nvPr>
        </p:nvSpPr>
        <p:spPr bwMode="auto">
          <a:xfrm>
            <a:off x="600076" y="981076"/>
            <a:ext cx="11002962" cy="2447924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23" name="Объект 3"/>
          <p:cNvSpPr>
            <a:spLocks noGrp="1"/>
          </p:cNvSpPr>
          <p:nvPr>
            <p:ph sz="quarter" idx="18"/>
          </p:nvPr>
        </p:nvSpPr>
        <p:spPr bwMode="auto">
          <a:xfrm>
            <a:off x="8315888" y="4562475"/>
            <a:ext cx="3283200" cy="1820863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4" name="Текст 4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8315888" y="3942649"/>
            <a:ext cx="32832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5" name="Объект 3"/>
          <p:cNvSpPr>
            <a:spLocks noGrp="1"/>
          </p:cNvSpPr>
          <p:nvPr>
            <p:ph sz="quarter" idx="20"/>
          </p:nvPr>
        </p:nvSpPr>
        <p:spPr bwMode="auto">
          <a:xfrm>
            <a:off x="613232" y="4562475"/>
            <a:ext cx="3283200" cy="1820863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6" name="Текст 4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613232" y="3942649"/>
            <a:ext cx="32832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7" name="Объект 3"/>
          <p:cNvSpPr>
            <a:spLocks noGrp="1"/>
          </p:cNvSpPr>
          <p:nvPr>
            <p:ph sz="quarter" idx="22"/>
          </p:nvPr>
        </p:nvSpPr>
        <p:spPr bwMode="auto">
          <a:xfrm>
            <a:off x="4459712" y="4562475"/>
            <a:ext cx="3283200" cy="1820863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8" name="Текст 4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459712" y="3942649"/>
            <a:ext cx="32832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Круговые заполнители под фото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 bwMode="auto">
          <a:xfrm>
            <a:off x="600075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12" name="Рисунок 3"/>
          <p:cNvSpPr>
            <a:spLocks noGrp="1"/>
          </p:cNvSpPr>
          <p:nvPr>
            <p:ph type="pic" sz="quarter" idx="11"/>
          </p:nvPr>
        </p:nvSpPr>
        <p:spPr bwMode="auto">
          <a:xfrm>
            <a:off x="4440238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13" name="Рисунок 3"/>
          <p:cNvSpPr>
            <a:spLocks noGrp="1"/>
          </p:cNvSpPr>
          <p:nvPr>
            <p:ph type="pic" sz="quarter" idx="12"/>
          </p:nvPr>
        </p:nvSpPr>
        <p:spPr bwMode="auto">
          <a:xfrm>
            <a:off x="8310563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6"/>
          </p:nvPr>
        </p:nvSpPr>
        <p:spPr bwMode="auto">
          <a:xfrm>
            <a:off x="600075" y="3110601"/>
            <a:ext cx="3311524" cy="432048"/>
          </a:xfrm>
        </p:spPr>
        <p:txBody>
          <a:bodyPr lIns="0" rIns="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9" name="Текст 6"/>
          <p:cNvSpPr>
            <a:spLocks noGrp="1"/>
          </p:cNvSpPr>
          <p:nvPr>
            <p:ph type="body" sz="quarter" idx="17"/>
          </p:nvPr>
        </p:nvSpPr>
        <p:spPr bwMode="auto">
          <a:xfrm>
            <a:off x="4442961" y="3110601"/>
            <a:ext cx="3311524" cy="432048"/>
          </a:xfrm>
        </p:spPr>
        <p:txBody>
          <a:bodyPr lIns="0" rIns="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20" name="Текст 6"/>
          <p:cNvSpPr>
            <a:spLocks noGrp="1"/>
          </p:cNvSpPr>
          <p:nvPr>
            <p:ph type="body" sz="quarter" idx="18"/>
          </p:nvPr>
        </p:nvSpPr>
        <p:spPr bwMode="auto">
          <a:xfrm>
            <a:off x="8314782" y="3110601"/>
            <a:ext cx="3311524" cy="432048"/>
          </a:xfrm>
        </p:spPr>
        <p:txBody>
          <a:bodyPr lIns="0" rIns="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1" name="Рисунок 3"/>
          <p:cNvSpPr>
            <a:spLocks noGrp="1"/>
          </p:cNvSpPr>
          <p:nvPr>
            <p:ph type="pic" sz="quarter" idx="19"/>
          </p:nvPr>
        </p:nvSpPr>
        <p:spPr bwMode="auto">
          <a:xfrm>
            <a:off x="600075" y="3815651"/>
            <a:ext cx="2020639" cy="2020639"/>
          </a:xfrm>
          <a:prstGeom prst="ellipse">
            <a:avLst/>
          </a:prstGeom>
        </p:spPr>
        <p:txBody>
          <a:bodyPr lIns="0" rIns="0"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32" name="Рисунок 3"/>
          <p:cNvSpPr>
            <a:spLocks noGrp="1"/>
          </p:cNvSpPr>
          <p:nvPr>
            <p:ph type="pic" sz="quarter" idx="20"/>
          </p:nvPr>
        </p:nvSpPr>
        <p:spPr bwMode="auto">
          <a:xfrm>
            <a:off x="4440238" y="3815651"/>
            <a:ext cx="2020639" cy="2020639"/>
          </a:xfrm>
          <a:prstGeom prst="ellipse">
            <a:avLst/>
          </a:prstGeom>
        </p:spPr>
        <p:txBody>
          <a:bodyPr lIns="0" rIns="0"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33" name="Рисунок 3"/>
          <p:cNvSpPr>
            <a:spLocks noGrp="1"/>
          </p:cNvSpPr>
          <p:nvPr>
            <p:ph type="pic" sz="quarter" idx="21"/>
          </p:nvPr>
        </p:nvSpPr>
        <p:spPr bwMode="auto">
          <a:xfrm>
            <a:off x="8310563" y="3815651"/>
            <a:ext cx="2020639" cy="2020639"/>
          </a:xfrm>
          <a:prstGeom prst="ellipse">
            <a:avLst/>
          </a:prstGeom>
        </p:spPr>
        <p:txBody>
          <a:bodyPr lIns="0" rIns="0"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34" name="Текст 6"/>
          <p:cNvSpPr>
            <a:spLocks noGrp="1"/>
          </p:cNvSpPr>
          <p:nvPr>
            <p:ph type="body" sz="quarter" idx="22"/>
          </p:nvPr>
        </p:nvSpPr>
        <p:spPr bwMode="auto">
          <a:xfrm>
            <a:off x="600075" y="5949939"/>
            <a:ext cx="3311524" cy="432048"/>
          </a:xfrm>
        </p:spPr>
        <p:txBody>
          <a:bodyPr lIns="0" rIns="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5" name="Текст 6"/>
          <p:cNvSpPr>
            <a:spLocks noGrp="1"/>
          </p:cNvSpPr>
          <p:nvPr>
            <p:ph type="body" sz="quarter" idx="23"/>
          </p:nvPr>
        </p:nvSpPr>
        <p:spPr bwMode="auto">
          <a:xfrm>
            <a:off x="4442961" y="5949939"/>
            <a:ext cx="3311524" cy="432048"/>
          </a:xfrm>
        </p:spPr>
        <p:txBody>
          <a:bodyPr lIns="0" rIns="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6" name="Текст 6"/>
          <p:cNvSpPr>
            <a:spLocks noGrp="1"/>
          </p:cNvSpPr>
          <p:nvPr>
            <p:ph type="body" sz="quarter" idx="24"/>
          </p:nvPr>
        </p:nvSpPr>
        <p:spPr bwMode="auto">
          <a:xfrm>
            <a:off x="8314782" y="5949939"/>
            <a:ext cx="3311524" cy="432048"/>
          </a:xfrm>
        </p:spPr>
        <p:txBody>
          <a:bodyPr lIns="0" rIns="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Круговые заполнители под фото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 bwMode="auto">
          <a:xfrm>
            <a:off x="600075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12" name="Рисунок 3"/>
          <p:cNvSpPr>
            <a:spLocks noGrp="1"/>
          </p:cNvSpPr>
          <p:nvPr>
            <p:ph type="pic" sz="quarter" idx="11"/>
          </p:nvPr>
        </p:nvSpPr>
        <p:spPr bwMode="auto">
          <a:xfrm>
            <a:off x="4440238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13" name="Рисунок 3"/>
          <p:cNvSpPr>
            <a:spLocks noGrp="1"/>
          </p:cNvSpPr>
          <p:nvPr>
            <p:ph type="pic" sz="quarter" idx="12"/>
          </p:nvPr>
        </p:nvSpPr>
        <p:spPr bwMode="auto">
          <a:xfrm>
            <a:off x="8310563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6"/>
          </p:nvPr>
        </p:nvSpPr>
        <p:spPr bwMode="auto">
          <a:xfrm>
            <a:off x="600075" y="3110601"/>
            <a:ext cx="3311524" cy="432048"/>
          </a:xfrm>
        </p:spPr>
        <p:txBody>
          <a:bodyPr lIns="0" rIns="0"/>
          <a:lstStyle>
            <a:lvl1pPr>
              <a:spcBef>
                <a:spcPts val="0"/>
              </a:spcBef>
              <a:defRPr/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9" name="Текст 6"/>
          <p:cNvSpPr>
            <a:spLocks noGrp="1"/>
          </p:cNvSpPr>
          <p:nvPr>
            <p:ph type="body" sz="quarter" idx="17"/>
          </p:nvPr>
        </p:nvSpPr>
        <p:spPr bwMode="auto">
          <a:xfrm>
            <a:off x="4442961" y="3110601"/>
            <a:ext cx="3311524" cy="432048"/>
          </a:xfrm>
        </p:spPr>
        <p:txBody>
          <a:bodyPr lIns="0" rIns="0"/>
          <a:lstStyle>
            <a:lvl1pPr>
              <a:spcBef>
                <a:spcPts val="0"/>
              </a:spcBef>
              <a:defRPr/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20" name="Текст 6"/>
          <p:cNvSpPr>
            <a:spLocks noGrp="1"/>
          </p:cNvSpPr>
          <p:nvPr>
            <p:ph type="body" sz="quarter" idx="18"/>
          </p:nvPr>
        </p:nvSpPr>
        <p:spPr bwMode="auto">
          <a:xfrm>
            <a:off x="8314782" y="3110601"/>
            <a:ext cx="3311524" cy="432048"/>
          </a:xfrm>
        </p:spPr>
        <p:txBody>
          <a:bodyPr lIns="0" rIns="0"/>
          <a:lstStyle>
            <a:lvl1pPr>
              <a:spcBef>
                <a:spcPts val="0"/>
              </a:spcBef>
              <a:defRPr/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1" name="Рисунок 3"/>
          <p:cNvSpPr>
            <a:spLocks noGrp="1"/>
          </p:cNvSpPr>
          <p:nvPr>
            <p:ph type="pic" sz="quarter" idx="19"/>
          </p:nvPr>
        </p:nvSpPr>
        <p:spPr bwMode="auto">
          <a:xfrm>
            <a:off x="2520156" y="3815651"/>
            <a:ext cx="2020639" cy="2020639"/>
          </a:xfrm>
          <a:prstGeom prst="ellipse">
            <a:avLst/>
          </a:prstGeom>
        </p:spPr>
        <p:txBody>
          <a:bodyPr lIns="0" rIns="0"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32" name="Рисунок 3"/>
          <p:cNvSpPr>
            <a:spLocks noGrp="1"/>
          </p:cNvSpPr>
          <p:nvPr>
            <p:ph type="pic" sz="quarter" idx="20"/>
          </p:nvPr>
        </p:nvSpPr>
        <p:spPr bwMode="auto">
          <a:xfrm>
            <a:off x="6375400" y="3815651"/>
            <a:ext cx="2020639" cy="2020639"/>
          </a:xfrm>
          <a:prstGeom prst="ellipse">
            <a:avLst/>
          </a:prstGeom>
        </p:spPr>
        <p:txBody>
          <a:bodyPr lIns="0" rIns="0"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34" name="Текст 6"/>
          <p:cNvSpPr>
            <a:spLocks noGrp="1"/>
          </p:cNvSpPr>
          <p:nvPr>
            <p:ph type="body" sz="quarter" idx="22"/>
          </p:nvPr>
        </p:nvSpPr>
        <p:spPr bwMode="auto">
          <a:xfrm>
            <a:off x="2520156" y="5949939"/>
            <a:ext cx="3311524" cy="432048"/>
          </a:xfrm>
        </p:spPr>
        <p:txBody>
          <a:bodyPr lIns="0" rIns="0"/>
          <a:lstStyle>
            <a:lvl1pPr>
              <a:spcBef>
                <a:spcPts val="0"/>
              </a:spcBef>
              <a:defRPr/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5" name="Текст 6"/>
          <p:cNvSpPr>
            <a:spLocks noGrp="1"/>
          </p:cNvSpPr>
          <p:nvPr>
            <p:ph type="body" sz="quarter" idx="23"/>
          </p:nvPr>
        </p:nvSpPr>
        <p:spPr bwMode="auto">
          <a:xfrm>
            <a:off x="6375400" y="5949939"/>
            <a:ext cx="3311524" cy="432048"/>
          </a:xfrm>
        </p:spPr>
        <p:txBody>
          <a:bodyPr lIns="0" rIns="0"/>
          <a:lstStyle>
            <a:lvl1pPr>
              <a:spcBef>
                <a:spcPts val="0"/>
              </a:spcBef>
              <a:defRPr/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4_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20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00076" y="981076"/>
            <a:ext cx="11002962" cy="2447924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7" name="Объект 3"/>
          <p:cNvSpPr>
            <a:spLocks noGrp="1"/>
          </p:cNvSpPr>
          <p:nvPr>
            <p:ph sz="quarter" idx="25"/>
          </p:nvPr>
        </p:nvSpPr>
        <p:spPr bwMode="auto">
          <a:xfrm>
            <a:off x="9272904" y="4562475"/>
            <a:ext cx="2323628" cy="18129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8" name="Объект 3"/>
          <p:cNvSpPr>
            <a:spLocks noGrp="1"/>
          </p:cNvSpPr>
          <p:nvPr>
            <p:ph sz="quarter" idx="26"/>
          </p:nvPr>
        </p:nvSpPr>
        <p:spPr bwMode="auto">
          <a:xfrm>
            <a:off x="6388099" y="4562475"/>
            <a:ext cx="2346325" cy="18129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9" name="Объект 3"/>
          <p:cNvSpPr>
            <a:spLocks noGrp="1"/>
          </p:cNvSpPr>
          <p:nvPr>
            <p:ph sz="quarter" idx="27"/>
          </p:nvPr>
        </p:nvSpPr>
        <p:spPr bwMode="auto">
          <a:xfrm>
            <a:off x="3484880" y="4562475"/>
            <a:ext cx="2323628" cy="18129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0" name="Объект 3"/>
          <p:cNvSpPr>
            <a:spLocks noGrp="1"/>
          </p:cNvSpPr>
          <p:nvPr>
            <p:ph sz="quarter" idx="28"/>
          </p:nvPr>
        </p:nvSpPr>
        <p:spPr bwMode="auto">
          <a:xfrm>
            <a:off x="600075" y="4562475"/>
            <a:ext cx="2346325" cy="18129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1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9280688" y="3940952"/>
            <a:ext cx="23184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2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398258" y="3940952"/>
            <a:ext cx="2339341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3" name="Текст 4"/>
          <p:cNvSpPr>
            <a:spLocks noGrp="1"/>
          </p:cNvSpPr>
          <p:nvPr>
            <p:ph type="body" sz="quarter" idx="30" hasCustomPrompt="1"/>
          </p:nvPr>
        </p:nvSpPr>
        <p:spPr bwMode="auto">
          <a:xfrm>
            <a:off x="3492664" y="3940952"/>
            <a:ext cx="2315999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4" name="Текст 4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610235" y="3940952"/>
            <a:ext cx="234569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Два объекта с подзаголовками горизонталь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" name="Текст 5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00075" y="3933824"/>
            <a:ext cx="11002963" cy="503238"/>
          </a:xfrm>
          <a:prstGeom prst="rect">
            <a:avLst/>
          </a:prstGeom>
        </p:spPr>
        <p:txBody>
          <a:bodyPr lIns="0" rIns="0" anchor="t" anchorCtr="0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Введите заголовок</a:t>
            </a:r>
            <a:endParaRPr/>
          </a:p>
        </p:txBody>
      </p:sp>
      <p:sp>
        <p:nvSpPr>
          <p:cNvPr id="33" name="Объект 32"/>
          <p:cNvSpPr>
            <a:spLocks noGrp="1"/>
          </p:cNvSpPr>
          <p:nvPr>
            <p:ph sz="quarter" idx="30" hasCustomPrompt="1"/>
          </p:nvPr>
        </p:nvSpPr>
        <p:spPr bwMode="auto">
          <a:xfrm>
            <a:off x="600075" y="4562475"/>
            <a:ext cx="11002963" cy="1808693"/>
          </a:xfrm>
          <a:prstGeom prst="rect">
            <a:avLst/>
          </a:prstGeom>
        </p:spPr>
        <p:txBody>
          <a:bodyPr lIns="0" rIns="0">
            <a:noAutofit/>
          </a:bodyPr>
          <a:lstStyle>
            <a:lvl1pPr>
              <a:spcBef>
                <a:spcPts val="800"/>
              </a:spcBef>
              <a:buFont typeface="Wingdings"/>
              <a:defRPr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7" name="Текст 5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600075" y="975360"/>
            <a:ext cx="11002963" cy="505112"/>
          </a:xfrm>
          <a:prstGeom prst="rect">
            <a:avLst/>
          </a:prstGeom>
        </p:spPr>
        <p:txBody>
          <a:bodyPr lIns="0" rIns="0" anchor="t" anchorCtr="0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Введите заголовок</a:t>
            </a:r>
            <a:endParaRPr/>
          </a:p>
        </p:txBody>
      </p:sp>
      <p:sp>
        <p:nvSpPr>
          <p:cNvPr id="8" name="Объект 32"/>
          <p:cNvSpPr>
            <a:spLocks noGrp="1"/>
          </p:cNvSpPr>
          <p:nvPr>
            <p:ph sz="quarter" idx="32" hasCustomPrompt="1"/>
          </p:nvPr>
        </p:nvSpPr>
        <p:spPr bwMode="auto">
          <a:xfrm>
            <a:off x="600075" y="1616075"/>
            <a:ext cx="11002963" cy="1812926"/>
          </a:xfrm>
          <a:prstGeom prst="rect">
            <a:avLst/>
          </a:prstGeom>
        </p:spPr>
        <p:txBody>
          <a:bodyPr lIns="0" rIns="0">
            <a:noAutofit/>
          </a:bodyPr>
          <a:lstStyle>
            <a:lvl1pPr>
              <a:spcBef>
                <a:spcPts val="800"/>
              </a:spcBef>
              <a:buFont typeface="Wingdings"/>
              <a:defRPr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Три объекта: два сверху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Объект 4"/>
          <p:cNvSpPr>
            <a:spLocks noGrp="1"/>
          </p:cNvSpPr>
          <p:nvPr>
            <p:ph sz="quarter" idx="16"/>
          </p:nvPr>
        </p:nvSpPr>
        <p:spPr bwMode="auto">
          <a:xfrm>
            <a:off x="600075" y="3921124"/>
            <a:ext cx="11002963" cy="2454274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8" name="Объект 3"/>
          <p:cNvSpPr>
            <a:spLocks noGrp="1"/>
          </p:cNvSpPr>
          <p:nvPr>
            <p:ph sz="quarter" idx="12"/>
          </p:nvPr>
        </p:nvSpPr>
        <p:spPr bwMode="auto">
          <a:xfrm>
            <a:off x="6383338" y="981075"/>
            <a:ext cx="5219700" cy="2442845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9" name="Объект 3"/>
          <p:cNvSpPr>
            <a:spLocks noGrp="1"/>
          </p:cNvSpPr>
          <p:nvPr>
            <p:ph sz="quarter" idx="17"/>
          </p:nvPr>
        </p:nvSpPr>
        <p:spPr bwMode="auto">
          <a:xfrm>
            <a:off x="600076" y="981075"/>
            <a:ext cx="5208588" cy="2442845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Три объекта: два справ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Объект 34"/>
          <p:cNvSpPr>
            <a:spLocks noGrp="1"/>
          </p:cNvSpPr>
          <p:nvPr>
            <p:ph sz="quarter" idx="31" hasCustomPrompt="1"/>
          </p:nvPr>
        </p:nvSpPr>
        <p:spPr bwMode="auto">
          <a:xfrm>
            <a:off x="6383338" y="984847"/>
            <a:ext cx="5219700" cy="2444153"/>
          </a:xfrm>
          <a:prstGeom prst="rect">
            <a:avLst/>
          </a:prstGeom>
        </p:spPr>
        <p:txBody>
          <a:bodyPr lIns="0" rIns="0">
            <a:noAutofit/>
          </a:bodyPr>
          <a:lstStyle>
            <a:lvl1pPr>
              <a:spcBef>
                <a:spcPts val="800"/>
              </a:spcBef>
              <a:buFont typeface="Wingdings"/>
              <a:defRPr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7" name="Объект 40"/>
          <p:cNvSpPr>
            <a:spLocks noGrp="1"/>
          </p:cNvSpPr>
          <p:nvPr>
            <p:ph sz="quarter" idx="34" hasCustomPrompt="1"/>
          </p:nvPr>
        </p:nvSpPr>
        <p:spPr bwMode="auto">
          <a:xfrm>
            <a:off x="6383338" y="3933824"/>
            <a:ext cx="5219700" cy="244665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spcBef>
                <a:spcPts val="800"/>
              </a:spcBef>
              <a:buFont typeface="Wingdings"/>
              <a:defRPr lang="ru-RU"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2" name="Объект 3"/>
          <p:cNvSpPr>
            <a:spLocks noGrp="1"/>
          </p:cNvSpPr>
          <p:nvPr>
            <p:ph sz="quarter" idx="12"/>
          </p:nvPr>
        </p:nvSpPr>
        <p:spPr bwMode="auto">
          <a:xfrm>
            <a:off x="600076" y="981075"/>
            <a:ext cx="5208588" cy="5399405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Четыре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1" name="Объект 34"/>
          <p:cNvSpPr>
            <a:spLocks noGrp="1"/>
          </p:cNvSpPr>
          <p:nvPr>
            <p:ph sz="quarter" idx="31" hasCustomPrompt="1"/>
          </p:nvPr>
        </p:nvSpPr>
        <p:spPr bwMode="auto">
          <a:xfrm>
            <a:off x="600075" y="986473"/>
            <a:ext cx="5208588" cy="2444153"/>
          </a:xfrm>
          <a:prstGeom prst="rect">
            <a:avLst/>
          </a:prstGeom>
        </p:spPr>
        <p:txBody>
          <a:bodyPr lIns="0" rIns="0">
            <a:noAutofit/>
          </a:bodyPr>
          <a:lstStyle>
            <a:lvl1pPr>
              <a:spcBef>
                <a:spcPts val="800"/>
              </a:spcBef>
              <a:buFont typeface="Wingdings"/>
              <a:defRPr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12" name="Объект 40"/>
          <p:cNvSpPr>
            <a:spLocks noGrp="1"/>
          </p:cNvSpPr>
          <p:nvPr>
            <p:ph sz="quarter" idx="34" hasCustomPrompt="1"/>
          </p:nvPr>
        </p:nvSpPr>
        <p:spPr bwMode="auto">
          <a:xfrm>
            <a:off x="6391388" y="3935450"/>
            <a:ext cx="5208588" cy="244665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spcBef>
                <a:spcPts val="800"/>
              </a:spcBef>
              <a:buFont typeface="Wingdings"/>
              <a:defRPr lang="ru-RU"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13" name="Объект 40"/>
          <p:cNvSpPr>
            <a:spLocks noGrp="1"/>
          </p:cNvSpPr>
          <p:nvPr>
            <p:ph sz="quarter" idx="35" hasCustomPrompt="1"/>
          </p:nvPr>
        </p:nvSpPr>
        <p:spPr bwMode="auto">
          <a:xfrm>
            <a:off x="600075" y="3935450"/>
            <a:ext cx="5208588" cy="244665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spcBef>
                <a:spcPts val="800"/>
              </a:spcBef>
              <a:buFont typeface="Wingdings"/>
              <a:defRPr lang="ru-RU"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6" name="Объект 40"/>
          <p:cNvSpPr>
            <a:spLocks noGrp="1"/>
          </p:cNvSpPr>
          <p:nvPr>
            <p:ph sz="quarter" idx="36" hasCustomPrompt="1"/>
          </p:nvPr>
        </p:nvSpPr>
        <p:spPr bwMode="auto">
          <a:xfrm>
            <a:off x="6389414" y="998220"/>
            <a:ext cx="5208588" cy="244665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spcBef>
                <a:spcPts val="800"/>
              </a:spcBef>
              <a:buFont typeface="Wingdings"/>
              <a:defRPr lang="ru-RU"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Прилож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ПРИЛОЖЕНИЕ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quarter" idx="10"/>
          </p:nvPr>
        </p:nvSpPr>
        <p:spPr bwMode="auto">
          <a:xfrm>
            <a:off x="600074" y="981075"/>
            <a:ext cx="11002645" cy="5394325"/>
          </a:xfrm>
        </p:spPr>
        <p:txBody>
          <a:bodyPr lIns="0" rIns="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1_Разделительный слайд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 userDrawn="1"/>
        </p:nvSpPr>
        <p:spPr bwMode="auto">
          <a:xfrm>
            <a:off x="3196958" y="0"/>
            <a:ext cx="1093407" cy="2302136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defRPr/>
            </a:pPr>
            <a:endParaRPr lang="ru-RU" sz="1400">
              <a:solidFill>
                <a:srgbClr val="3C3C3C"/>
              </a:solidFill>
              <a:latin typeface="Arial Narrow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4459015" y="1772940"/>
            <a:ext cx="5093370" cy="129602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Название раздела в одну</a:t>
            </a:r>
            <a:br>
              <a:rPr lang="ru-RU"/>
            </a:br>
            <a:r>
              <a:rPr lang="ru-RU"/>
              <a:t>или несколько строк</a:t>
            </a:r>
            <a:endParaRPr/>
          </a:p>
        </p:txBody>
      </p:sp>
      <p:sp>
        <p:nvSpPr>
          <p:cNvPr id="6" name="Текст 3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3313355" y="1344876"/>
            <a:ext cx="838429" cy="871297"/>
          </a:xfrm>
          <a:prstGeom prst="rect">
            <a:avLst/>
          </a:prstGeom>
        </p:spPr>
        <p:txBody>
          <a:bodyPr lIns="0" rIns="0" anchor="ctr" anchorCtr="0"/>
          <a:lstStyle>
            <a:lvl1pPr algn="ctr"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20</a:t>
            </a:r>
            <a:endParaRPr/>
          </a:p>
        </p:txBody>
      </p:sp>
      <p:sp>
        <p:nvSpPr>
          <p:cNvPr id="2" name="Прямоугольник 1"/>
          <p:cNvSpPr/>
          <p:nvPr userDrawn="1"/>
        </p:nvSpPr>
        <p:spPr bwMode="auto">
          <a:xfrm flipV="1">
            <a:off x="3196958" y="2302134"/>
            <a:ext cx="1093407" cy="45558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defRPr/>
            </a:pPr>
            <a:endParaRPr lang="ru-RU" sz="1400">
              <a:solidFill>
                <a:srgbClr val="3C3C3C"/>
              </a:solidFill>
              <a:latin typeface="Arial Narrow"/>
            </a:endParaRPr>
          </a:p>
        </p:txBody>
      </p:sp>
      <p:grpSp>
        <p:nvGrpSpPr>
          <p:cNvPr id="23" name="Группа 22"/>
          <p:cNvGrpSpPr/>
          <p:nvPr userDrawn="1"/>
        </p:nvGrpSpPr>
        <p:grpSpPr bwMode="auto">
          <a:xfrm>
            <a:off x="650528" y="485780"/>
            <a:ext cx="1657427" cy="521490"/>
            <a:chOff x="3160369" y="1847854"/>
            <a:chExt cx="1150362" cy="361948"/>
          </a:xfrm>
        </p:grpSpPr>
        <p:sp>
          <p:nvSpPr>
            <p:cNvPr id="25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6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7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8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9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0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1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32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</p:grpSpPr>
          <p:sp>
            <p:nvSpPr>
              <p:cNvPr id="39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0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1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2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3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1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2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33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4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5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6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7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8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2 подзаголовка с чертой и 4 текстовых блока 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quarter" idx="12"/>
          </p:nvPr>
        </p:nvSpPr>
        <p:spPr bwMode="auto">
          <a:xfrm>
            <a:off x="600076" y="981075"/>
            <a:ext cx="5208588" cy="2442465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 ПОДЗАГОЛОВКА И 4 ТЕКСТОВЫХ БЛОКА</a:t>
            </a:r>
            <a:endParaRPr/>
          </a:p>
        </p:txBody>
      </p:sp>
      <p:sp>
        <p:nvSpPr>
          <p:cNvPr id="10" name="Объект 3"/>
          <p:cNvSpPr>
            <a:spLocks noGrp="1"/>
          </p:cNvSpPr>
          <p:nvPr>
            <p:ph sz="quarter" idx="21"/>
          </p:nvPr>
        </p:nvSpPr>
        <p:spPr bwMode="auto">
          <a:xfrm>
            <a:off x="6380480" y="3921760"/>
            <a:ext cx="5222240" cy="2458720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7" name="Объект 3"/>
          <p:cNvSpPr>
            <a:spLocks noGrp="1"/>
          </p:cNvSpPr>
          <p:nvPr>
            <p:ph sz="quarter" idx="19"/>
          </p:nvPr>
        </p:nvSpPr>
        <p:spPr bwMode="auto">
          <a:xfrm>
            <a:off x="605474" y="4572001"/>
            <a:ext cx="5203189" cy="1799168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9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380480" y="1615441"/>
            <a:ext cx="5222558" cy="1798318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9" name="Текст 4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6504318" y="980728"/>
            <a:ext cx="5085703" cy="513361"/>
          </a:xfrm>
          <a:prstGeom prst="rect">
            <a:avLst/>
          </a:prstGeom>
        </p:spPr>
        <p:txBody>
          <a:bodyPr lIns="0" t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sp>
        <p:nvSpPr>
          <p:cNvPr id="12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724619" y="3935002"/>
            <a:ext cx="5084044" cy="515078"/>
          </a:xfrm>
          <a:prstGeom prst="rect">
            <a:avLst/>
          </a:prstGeom>
        </p:spPr>
        <p:txBody>
          <a:bodyPr lIns="0" t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5" name="Прямая соединительная линия 4"/>
          <p:cNvCxnSpPr>
            <a:cxnSpLocks/>
          </p:cNvCxnSpPr>
          <p:nvPr userDrawn="1"/>
        </p:nvCxnSpPr>
        <p:spPr bwMode="auto">
          <a:xfrm flipH="1">
            <a:off x="6406360" y="976313"/>
            <a:ext cx="2858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cxnSpLocks/>
          </p:cNvCxnSpPr>
          <p:nvPr userDrawn="1"/>
        </p:nvCxnSpPr>
        <p:spPr bwMode="auto">
          <a:xfrm flipH="1">
            <a:off x="632413" y="3932298"/>
            <a:ext cx="2858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3 подзаголовка с чертой и текстами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3 ПОДЗАГОЛОВКА С ТЕКСТОВЫМИ БЛОКАМИ</a:t>
            </a:r>
            <a:endParaRPr/>
          </a:p>
        </p:txBody>
      </p:sp>
      <p:sp>
        <p:nvSpPr>
          <p:cNvPr id="15" name="Объект 3"/>
          <p:cNvSpPr>
            <a:spLocks noGrp="1"/>
          </p:cNvSpPr>
          <p:nvPr>
            <p:ph sz="quarter" idx="18"/>
          </p:nvPr>
        </p:nvSpPr>
        <p:spPr bwMode="auto">
          <a:xfrm>
            <a:off x="8315888" y="1527175"/>
            <a:ext cx="3283200" cy="4848225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7" name="Объект 3"/>
          <p:cNvSpPr>
            <a:spLocks noGrp="1"/>
          </p:cNvSpPr>
          <p:nvPr>
            <p:ph sz="quarter" idx="20"/>
          </p:nvPr>
        </p:nvSpPr>
        <p:spPr bwMode="auto">
          <a:xfrm>
            <a:off x="613232" y="1527175"/>
            <a:ext cx="3283200" cy="4848225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9" name="Объект 3"/>
          <p:cNvSpPr>
            <a:spLocks noGrp="1"/>
          </p:cNvSpPr>
          <p:nvPr>
            <p:ph sz="quarter" idx="22"/>
          </p:nvPr>
        </p:nvSpPr>
        <p:spPr bwMode="auto">
          <a:xfrm>
            <a:off x="4459712" y="1527175"/>
            <a:ext cx="3283200" cy="4848225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3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733247" y="988563"/>
            <a:ext cx="3178353" cy="41410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18" name="Прямая соединительная линия 17"/>
          <p:cNvCxnSpPr>
            <a:cxnSpLocks/>
          </p:cNvCxnSpPr>
          <p:nvPr userDrawn="1"/>
        </p:nvCxnSpPr>
        <p:spPr bwMode="auto">
          <a:xfrm flipV="1">
            <a:off x="638062" y="988563"/>
            <a:ext cx="0" cy="414109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cxnSpLocks/>
          </p:cNvCxnSpPr>
          <p:nvPr userDrawn="1"/>
        </p:nvCxnSpPr>
        <p:spPr bwMode="auto">
          <a:xfrm flipV="1">
            <a:off x="4476965" y="988563"/>
            <a:ext cx="0" cy="414109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cxnSpLocks/>
          </p:cNvCxnSpPr>
          <p:nvPr userDrawn="1"/>
        </p:nvCxnSpPr>
        <p:spPr bwMode="auto">
          <a:xfrm flipV="1">
            <a:off x="8345069" y="988563"/>
            <a:ext cx="0" cy="414109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Текст 4"/>
          <p:cNvSpPr>
            <a:spLocks noGrp="1"/>
          </p:cNvSpPr>
          <p:nvPr userDrawn="1">
            <p:ph type="body" sz="quarter" idx="30" hasCustomPrompt="1"/>
          </p:nvPr>
        </p:nvSpPr>
        <p:spPr bwMode="auto">
          <a:xfrm>
            <a:off x="4578966" y="988563"/>
            <a:ext cx="3178353" cy="41410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sp>
        <p:nvSpPr>
          <p:cNvPr id="24" name="Текст 4"/>
          <p:cNvSpPr>
            <a:spLocks noGrp="1"/>
          </p:cNvSpPr>
          <p:nvPr userDrawn="1">
            <p:ph type="body" sz="quarter" idx="31" hasCustomPrompt="1"/>
          </p:nvPr>
        </p:nvSpPr>
        <p:spPr bwMode="auto">
          <a:xfrm>
            <a:off x="8424685" y="988563"/>
            <a:ext cx="3178353" cy="41410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4 подзаголовка с чертой и текстами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 userDrawn="1"/>
        </p:nvSpPr>
        <p:spPr bwMode="auto">
          <a:xfrm>
            <a:off x="9193162" y="833438"/>
            <a:ext cx="2409876" cy="55499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defRPr/>
            </a:pPr>
            <a:endParaRPr lang="ru-RU" sz="1400">
              <a:solidFill>
                <a:srgbClr val="3C3C3C"/>
              </a:solidFill>
              <a:latin typeface="PF Din Text Cond Pro Обычный"/>
            </a:endParaRPr>
          </a:p>
        </p:txBody>
      </p:sp>
      <p:sp>
        <p:nvSpPr>
          <p:cNvPr id="19" name="Текст 4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733247" y="988563"/>
            <a:ext cx="2213153" cy="5148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21" name="Прямая соединительная линия 20"/>
          <p:cNvCxnSpPr>
            <a:cxnSpLocks/>
          </p:cNvCxnSpPr>
          <p:nvPr userDrawn="1"/>
        </p:nvCxnSpPr>
        <p:spPr bwMode="auto">
          <a:xfrm flipV="1">
            <a:off x="638062" y="988563"/>
            <a:ext cx="0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Объект 3"/>
          <p:cNvSpPr>
            <a:spLocks noGrp="1"/>
          </p:cNvSpPr>
          <p:nvPr>
            <p:ph sz="quarter" idx="12"/>
          </p:nvPr>
        </p:nvSpPr>
        <p:spPr bwMode="auto">
          <a:xfrm>
            <a:off x="9272904" y="1616075"/>
            <a:ext cx="2239797" cy="47593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4 ПОДЗАГОЛОВКА С ВЕРТИКАЛЬНЫМИ ТЕКСТОВЫМИ БЛОКАМИ</a:t>
            </a:r>
            <a:endParaRPr/>
          </a:p>
        </p:txBody>
      </p:sp>
      <p:sp>
        <p:nvSpPr>
          <p:cNvPr id="16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388099" y="1616075"/>
            <a:ext cx="2346325" cy="47593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8" name="Объект 3"/>
          <p:cNvSpPr>
            <a:spLocks noGrp="1"/>
          </p:cNvSpPr>
          <p:nvPr>
            <p:ph sz="quarter" idx="26"/>
          </p:nvPr>
        </p:nvSpPr>
        <p:spPr bwMode="auto">
          <a:xfrm>
            <a:off x="3484880" y="1616075"/>
            <a:ext cx="2323628" cy="47593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0" name="Объект 3"/>
          <p:cNvSpPr>
            <a:spLocks noGrp="1"/>
          </p:cNvSpPr>
          <p:nvPr>
            <p:ph sz="quarter" idx="28"/>
          </p:nvPr>
        </p:nvSpPr>
        <p:spPr bwMode="auto">
          <a:xfrm>
            <a:off x="600075" y="1616075"/>
            <a:ext cx="2346325" cy="47593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5" name="Текст 4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3612763" y="988563"/>
            <a:ext cx="2213153" cy="5148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26" name="Прямая соединительная линия 25"/>
          <p:cNvCxnSpPr>
            <a:cxnSpLocks/>
          </p:cNvCxnSpPr>
          <p:nvPr userDrawn="1"/>
        </p:nvCxnSpPr>
        <p:spPr bwMode="auto">
          <a:xfrm flipV="1">
            <a:off x="3517578" y="988563"/>
            <a:ext cx="0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Текст 4"/>
          <p:cNvSpPr>
            <a:spLocks noGrp="1"/>
          </p:cNvSpPr>
          <p:nvPr>
            <p:ph type="body" sz="quarter" idx="35" hasCustomPrompt="1"/>
          </p:nvPr>
        </p:nvSpPr>
        <p:spPr bwMode="auto">
          <a:xfrm>
            <a:off x="6510069" y="985687"/>
            <a:ext cx="2213153" cy="5148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28" name="Прямая соединительная линия 27"/>
          <p:cNvCxnSpPr>
            <a:cxnSpLocks/>
          </p:cNvCxnSpPr>
          <p:nvPr userDrawn="1"/>
        </p:nvCxnSpPr>
        <p:spPr bwMode="auto">
          <a:xfrm flipV="1">
            <a:off x="6414884" y="985687"/>
            <a:ext cx="0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Текст 4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9389586" y="985687"/>
            <a:ext cx="2123116" cy="5148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30" name="Прямая соединительная линия 29"/>
          <p:cNvCxnSpPr>
            <a:cxnSpLocks/>
          </p:cNvCxnSpPr>
          <p:nvPr userDrawn="1"/>
        </p:nvCxnSpPr>
        <p:spPr bwMode="auto">
          <a:xfrm flipV="1">
            <a:off x="9294400" y="985687"/>
            <a:ext cx="0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1_Заголовок и объект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0"/>
          </p:nvPr>
        </p:nvSpPr>
        <p:spPr bwMode="auto">
          <a:xfrm>
            <a:off x="599440" y="975360"/>
            <a:ext cx="11003280" cy="539686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  <a:lvl2pPr marL="180975" indent="-180975">
              <a:buClr>
                <a:schemeClr val="bg1"/>
              </a:buClr>
              <a:defRPr lang="ru-RU" sz="1400">
                <a:solidFill>
                  <a:schemeClr val="bg1"/>
                </a:solidFill>
                <a:latin typeface="+mn-lt"/>
                <a:ea typeface="PF Din Text Cond Pro"/>
                <a:cs typeface="PF Din Text Cond Pro"/>
              </a:defRPr>
            </a:lvl2pPr>
            <a:lvl3pPr marL="350838" indent="-169862">
              <a:buClr>
                <a:schemeClr val="bg1"/>
              </a:buClr>
              <a:defRPr lang="ru-RU" sz="1200">
                <a:solidFill>
                  <a:schemeClr val="bg1"/>
                </a:solidFill>
                <a:latin typeface="+mn-lt"/>
                <a:ea typeface="PF Din Text Cond Pro"/>
                <a:cs typeface="PF Din Text Cond Pro"/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grpSp>
        <p:nvGrpSpPr>
          <p:cNvPr id="21" name="Группа 20"/>
          <p:cNvGrpSpPr/>
          <p:nvPr userDrawn="1"/>
        </p:nvGrpSpPr>
        <p:grpSpPr bwMode="auto">
          <a:xfrm>
            <a:off x="599381" y="358751"/>
            <a:ext cx="1150362" cy="361948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22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0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1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2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3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4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5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46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53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4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5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6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7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8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9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47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8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9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0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1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2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1_Изображение и подпись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 bwMode="auto">
          <a:xfrm>
            <a:off x="599440" y="975360"/>
            <a:ext cx="11003280" cy="54051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grpSp>
        <p:nvGrpSpPr>
          <p:cNvPr id="21" name="Группа 20"/>
          <p:cNvGrpSpPr/>
          <p:nvPr userDrawn="1"/>
        </p:nvGrpSpPr>
        <p:grpSpPr bwMode="auto">
          <a:xfrm>
            <a:off x="599381" y="358751"/>
            <a:ext cx="1150362" cy="361948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22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0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1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2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3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4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5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46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53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4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5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6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7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8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9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47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8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9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0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1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2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1_Три вертикальных объекта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26" name="Объект 3"/>
          <p:cNvSpPr>
            <a:spLocks noGrp="1"/>
          </p:cNvSpPr>
          <p:nvPr>
            <p:ph sz="quarter" idx="32"/>
          </p:nvPr>
        </p:nvSpPr>
        <p:spPr bwMode="auto">
          <a:xfrm>
            <a:off x="613232" y="976313"/>
            <a:ext cx="3283200" cy="5407025"/>
          </a:xfrm>
          <a:prstGeom prst="rect">
            <a:avLst/>
          </a:prstGeom>
        </p:spPr>
        <p:txBody>
          <a:bodyPr lIns="0" rIns="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7" name="Объект 3"/>
          <p:cNvSpPr>
            <a:spLocks noGrp="1"/>
          </p:cNvSpPr>
          <p:nvPr>
            <p:ph sz="quarter" idx="33"/>
          </p:nvPr>
        </p:nvSpPr>
        <p:spPr bwMode="auto">
          <a:xfrm>
            <a:off x="4453666" y="976313"/>
            <a:ext cx="3289246" cy="5407025"/>
          </a:xfrm>
          <a:prstGeom prst="rect">
            <a:avLst/>
          </a:prstGeom>
        </p:spPr>
        <p:txBody>
          <a:bodyPr lIns="0" rIns="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8" name="Объект 3"/>
          <p:cNvSpPr>
            <a:spLocks noGrp="1"/>
          </p:cNvSpPr>
          <p:nvPr>
            <p:ph sz="quarter" idx="34"/>
          </p:nvPr>
        </p:nvSpPr>
        <p:spPr bwMode="auto">
          <a:xfrm>
            <a:off x="8315888" y="976313"/>
            <a:ext cx="3287150" cy="5407025"/>
          </a:xfrm>
          <a:prstGeom prst="rect">
            <a:avLst/>
          </a:prstGeom>
        </p:spPr>
        <p:txBody>
          <a:bodyPr lIns="0" rIns="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grpSp>
        <p:nvGrpSpPr>
          <p:cNvPr id="23" name="Группа 22"/>
          <p:cNvGrpSpPr/>
          <p:nvPr userDrawn="1"/>
        </p:nvGrpSpPr>
        <p:grpSpPr bwMode="auto">
          <a:xfrm>
            <a:off x="599381" y="358751"/>
            <a:ext cx="1150362" cy="361948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24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5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9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7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8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9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0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51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58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9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0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1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2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3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4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52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3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4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5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6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7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0" userDrawn="1">
  <p:cSld name="1_инверсионный макет с 6 блоками с подзаголовками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>
          <a:xfrm>
            <a:off x="2115819" y="394145"/>
            <a:ext cx="9486901" cy="43135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4" name="Текст 4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8315888" y="3942649"/>
            <a:ext cx="32832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6" name="Текст 4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600075" y="3942649"/>
            <a:ext cx="3296357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8" name="Текст 4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453666" y="3942649"/>
            <a:ext cx="3289246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0" name="Текст 4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8315888" y="980160"/>
            <a:ext cx="3283200" cy="52351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2" name="Текст 4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00075" y="980160"/>
            <a:ext cx="3296357" cy="52351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4453666" y="980160"/>
            <a:ext cx="3289246" cy="52351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5" name="Объект 3"/>
          <p:cNvSpPr>
            <a:spLocks noGrp="1"/>
          </p:cNvSpPr>
          <p:nvPr>
            <p:ph sz="quarter" idx="32"/>
          </p:nvPr>
        </p:nvSpPr>
        <p:spPr bwMode="auto">
          <a:xfrm>
            <a:off x="613232" y="1616075"/>
            <a:ext cx="3283200" cy="1807845"/>
          </a:xfrm>
          <a:prstGeom prst="rect">
            <a:avLst/>
          </a:prstGeom>
        </p:spPr>
        <p:txBody>
          <a:bodyPr lIns="0" rIns="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6" name="Объект 3"/>
          <p:cNvSpPr>
            <a:spLocks noGrp="1"/>
          </p:cNvSpPr>
          <p:nvPr>
            <p:ph sz="quarter" idx="33"/>
          </p:nvPr>
        </p:nvSpPr>
        <p:spPr bwMode="auto">
          <a:xfrm>
            <a:off x="4453666" y="1616075"/>
            <a:ext cx="3289246" cy="1807845"/>
          </a:xfrm>
          <a:prstGeom prst="rect">
            <a:avLst/>
          </a:prstGeom>
        </p:spPr>
        <p:txBody>
          <a:bodyPr lIns="0" rIns="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7" name="Объект 3"/>
          <p:cNvSpPr>
            <a:spLocks noGrp="1"/>
          </p:cNvSpPr>
          <p:nvPr>
            <p:ph sz="quarter" idx="34"/>
          </p:nvPr>
        </p:nvSpPr>
        <p:spPr bwMode="auto">
          <a:xfrm>
            <a:off x="8315888" y="1616075"/>
            <a:ext cx="3287150" cy="1807845"/>
          </a:xfrm>
          <a:prstGeom prst="rect">
            <a:avLst/>
          </a:prstGeom>
        </p:spPr>
        <p:txBody>
          <a:bodyPr lIns="0" rIns="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1" name="Объект 3"/>
          <p:cNvSpPr>
            <a:spLocks noGrp="1"/>
          </p:cNvSpPr>
          <p:nvPr>
            <p:ph sz="quarter" idx="30"/>
          </p:nvPr>
        </p:nvSpPr>
        <p:spPr bwMode="auto">
          <a:xfrm>
            <a:off x="613232" y="4566023"/>
            <a:ext cx="3283200" cy="1807845"/>
          </a:xfrm>
          <a:prstGeom prst="rect">
            <a:avLst/>
          </a:prstGeom>
        </p:spPr>
        <p:txBody>
          <a:bodyPr lIns="0" rIns="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2" name="Объект 3"/>
          <p:cNvSpPr>
            <a:spLocks noGrp="1"/>
          </p:cNvSpPr>
          <p:nvPr>
            <p:ph sz="quarter" idx="31"/>
          </p:nvPr>
        </p:nvSpPr>
        <p:spPr bwMode="auto">
          <a:xfrm>
            <a:off x="4453666" y="4566023"/>
            <a:ext cx="3289246" cy="1807845"/>
          </a:xfrm>
          <a:prstGeom prst="rect">
            <a:avLst/>
          </a:prstGeom>
        </p:spPr>
        <p:txBody>
          <a:bodyPr lIns="0" rIns="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3" name="Объект 3"/>
          <p:cNvSpPr>
            <a:spLocks noGrp="1"/>
          </p:cNvSpPr>
          <p:nvPr>
            <p:ph sz="quarter" idx="26"/>
          </p:nvPr>
        </p:nvSpPr>
        <p:spPr bwMode="auto">
          <a:xfrm>
            <a:off x="8315888" y="4566023"/>
            <a:ext cx="3287150" cy="1807845"/>
          </a:xfrm>
          <a:prstGeom prst="rect">
            <a:avLst/>
          </a:prstGeom>
        </p:spPr>
        <p:txBody>
          <a:bodyPr lIns="0" rIns="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grpSp>
        <p:nvGrpSpPr>
          <p:cNvPr id="32" name="Группа 31"/>
          <p:cNvGrpSpPr/>
          <p:nvPr userDrawn="1"/>
        </p:nvGrpSpPr>
        <p:grpSpPr bwMode="auto">
          <a:xfrm>
            <a:off x="599381" y="358751"/>
            <a:ext cx="1150362" cy="361948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56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7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8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9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0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1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2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63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70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1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2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3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4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5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6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64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5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6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7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8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9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Título y objeto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2_Разделительный слайд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3234719" y="3861048"/>
            <a:ext cx="8368315" cy="720080"/>
          </a:xfrm>
          <a:prstGeom prst="rect">
            <a:avLst/>
          </a:prstGeom>
        </p:spPr>
        <p:txBody>
          <a:bodyPr lIns="0" rIns="0" anchor="ctr"/>
          <a:lstStyle>
            <a:lvl1pPr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НАЗВАНИЕ РАЗДЕЛА В ОДНУ</a:t>
            </a:r>
            <a:br>
              <a:rPr lang="ru-RU"/>
            </a:br>
            <a:r>
              <a:rPr lang="ru-RU"/>
              <a:t>ИЛИ НЕСКОЛЬКО СТРОК</a:t>
            </a:r>
            <a:endParaRPr/>
          </a:p>
        </p:txBody>
      </p:sp>
      <p:sp>
        <p:nvSpPr>
          <p:cNvPr id="6" name="Текст 3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3234719" y="2545202"/>
            <a:ext cx="792087" cy="871297"/>
          </a:xfrm>
          <a:prstGeom prst="rect">
            <a:avLst/>
          </a:prstGeom>
        </p:spPr>
        <p:txBody>
          <a:bodyPr lIns="0" rIns="0" anchor="ctr" anchorCtr="0"/>
          <a:lstStyle>
            <a:lvl1pPr algn="l">
              <a:defRPr sz="960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30" name="Текст 3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3234720" y="4806984"/>
            <a:ext cx="8368318" cy="720080"/>
          </a:xfrm>
          <a:prstGeom prst="rect">
            <a:avLst/>
          </a:prstGeom>
        </p:spPr>
        <p:txBody>
          <a:bodyPr lIns="0" rIns="0" anchor="ctr"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Краткое пояснение названия</a:t>
            </a:r>
            <a:br>
              <a:rPr lang="ru-RU"/>
            </a:br>
            <a:r>
              <a:rPr lang="ru-RU"/>
              <a:t>в одну или две строки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3_Разделительный слайд"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 bwMode="auto">
          <a:xfrm>
            <a:off x="0" y="0"/>
            <a:ext cx="2855640" cy="6858000"/>
          </a:xfrm>
          <a:prstGeom prst="rect">
            <a:avLst/>
          </a:prstGeom>
          <a:solidFill>
            <a:schemeClr val="accent5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defRPr/>
            </a:pPr>
            <a:endParaRPr lang="ru-RU" sz="1400">
              <a:solidFill>
                <a:srgbClr val="3C3C3C"/>
              </a:solidFill>
              <a:latin typeface="PF Din Text Cond Pro Обычный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4033937" y="2862768"/>
            <a:ext cx="7569101" cy="1032574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Название раздела в одну</a:t>
            </a:r>
            <a:br>
              <a:rPr lang="ru-RU"/>
            </a:br>
            <a:r>
              <a:rPr lang="ru-RU"/>
              <a:t>или несколько строк</a:t>
            </a:r>
            <a:endParaRPr/>
          </a:p>
        </p:txBody>
      </p:sp>
      <p:sp>
        <p:nvSpPr>
          <p:cNvPr id="30" name="Текст 3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4033938" y="4595856"/>
            <a:ext cx="7569104" cy="571168"/>
          </a:xfrm>
          <a:prstGeom prst="rect">
            <a:avLst/>
          </a:prstGeom>
        </p:spPr>
        <p:txBody>
          <a:bodyPr lIns="0" rIns="0" anchor="ctr"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Краткое пояснение названия</a:t>
            </a:r>
            <a:br>
              <a:rPr lang="ru-RU"/>
            </a:br>
            <a:r>
              <a:rPr lang="ru-RU"/>
              <a:t>в одну или две строки</a:t>
            </a:r>
            <a:endParaRPr/>
          </a:p>
        </p:txBody>
      </p:sp>
      <p:sp>
        <p:nvSpPr>
          <p:cNvPr id="21" name="Текст 3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3234719" y="2787576"/>
            <a:ext cx="792087" cy="871297"/>
          </a:xfrm>
          <a:prstGeom prst="rect">
            <a:avLst/>
          </a:prstGeom>
        </p:spPr>
        <p:txBody>
          <a:bodyPr lIns="0" rIns="0" anchor="ctr" anchorCtr="0"/>
          <a:lstStyle>
            <a:lvl1pPr algn="l"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grpSp>
        <p:nvGrpSpPr>
          <p:cNvPr id="23" name="Группа 22"/>
          <p:cNvGrpSpPr/>
          <p:nvPr userDrawn="1"/>
        </p:nvGrpSpPr>
        <p:grpSpPr bwMode="auto">
          <a:xfrm>
            <a:off x="521940" y="497686"/>
            <a:ext cx="1657427" cy="521490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27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8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9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1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2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3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4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35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42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3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4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5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6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7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8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36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7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8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9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0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1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Содержание 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СОДЕРЖАНИЕ</a:t>
            </a:r>
            <a:endParaRPr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2115819" y="976313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1014254" y="981180"/>
            <a:ext cx="383357" cy="436463"/>
          </a:xfrm>
        </p:spPr>
        <p:txBody>
          <a:bodyPr lIns="0" rIns="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13" name="Текст 5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2115819" y="1561990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14" name="Текст 10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1014254" y="1566857"/>
            <a:ext cx="383357" cy="436463"/>
          </a:xfrm>
        </p:spPr>
        <p:txBody>
          <a:bodyPr lIns="0" rIns="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16" name="Текст 5"/>
          <p:cNvSpPr>
            <a:spLocks noGrp="1"/>
          </p:cNvSpPr>
          <p:nvPr>
            <p:ph type="body" sz="quarter" idx="15" hasCustomPrompt="1"/>
          </p:nvPr>
        </p:nvSpPr>
        <p:spPr bwMode="auto">
          <a:xfrm>
            <a:off x="2115819" y="2147667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17" name="Текст 10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1014254" y="2152534"/>
            <a:ext cx="383357" cy="436463"/>
          </a:xfrm>
        </p:spPr>
        <p:txBody>
          <a:bodyPr lIns="0" rIns="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19" name="Текст 5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2115819" y="2733344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20" name="Текст 10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1014254" y="2738211"/>
            <a:ext cx="383357" cy="436463"/>
          </a:xfrm>
        </p:spPr>
        <p:txBody>
          <a:bodyPr lIns="0" rIns="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22" name="Текст 5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2115819" y="3319021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23" name="Текст 10"/>
          <p:cNvSpPr>
            <a:spLocks noGrp="1"/>
          </p:cNvSpPr>
          <p:nvPr>
            <p:ph type="body" sz="quarter" idx="20" hasCustomPrompt="1"/>
          </p:nvPr>
        </p:nvSpPr>
        <p:spPr bwMode="auto">
          <a:xfrm>
            <a:off x="1014254" y="3323888"/>
            <a:ext cx="383357" cy="436463"/>
          </a:xfrm>
        </p:spPr>
        <p:txBody>
          <a:bodyPr lIns="0" rIns="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25" name="Текст 5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2115819" y="3904697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26" name="Текст 10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1014254" y="3909565"/>
            <a:ext cx="383357" cy="436463"/>
          </a:xfrm>
        </p:spPr>
        <p:txBody>
          <a:bodyPr lIns="0" rIns="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28" name="Текст 5"/>
          <p:cNvSpPr>
            <a:spLocks noGrp="1"/>
          </p:cNvSpPr>
          <p:nvPr>
            <p:ph type="body" sz="quarter" idx="15" hasCustomPrompt="1"/>
          </p:nvPr>
        </p:nvSpPr>
        <p:spPr bwMode="auto">
          <a:xfrm>
            <a:off x="2115819" y="4490377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29" name="Текст 10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1014254" y="4495244"/>
            <a:ext cx="383357" cy="436463"/>
          </a:xfrm>
        </p:spPr>
        <p:txBody>
          <a:bodyPr lIns="0" rIns="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30" name="Объект 15"/>
          <p:cNvSpPr txBox="1"/>
          <p:nvPr userDrawn="1"/>
        </p:nvSpPr>
        <p:spPr bwMode="auto">
          <a:xfrm>
            <a:off x="-2040904" y="980551"/>
            <a:ext cx="1920220" cy="4558772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 algn="l" defTabSz="914400"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/>
              <a:buNone/>
              <a:defRPr sz="1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975" marR="0" indent="-180975" algn="l" defTabSz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accent1"/>
              </a:buClr>
              <a:buSzPct val="120000"/>
              <a:buFont typeface="Arial"/>
              <a:buChar char="•"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0838" indent="-169862" algn="l" defTabSz="914400">
              <a:spcBef>
                <a:spcPts val="600"/>
              </a:spcBef>
              <a:buClr>
                <a:srgbClr val="4F81BD"/>
              </a:buClr>
              <a:buSzPct val="105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spcBef>
                <a:spcPts val="0"/>
              </a:spcBef>
              <a:buFont typeface="Arial"/>
              <a:buChar char="–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spcBef>
                <a:spcPts val="0"/>
              </a:spcBef>
              <a:buFont typeface="Arial"/>
              <a:buChar char="»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C5B9D"/>
              </a:buClr>
              <a:defRPr/>
            </a:pPr>
            <a:r>
              <a:rPr lang="ru-RU" b="1">
                <a:solidFill>
                  <a:srgbClr val="3C3C3C">
                    <a:lumMod val="60000"/>
                    <a:lumOff val="40000"/>
                  </a:srgbClr>
                </a:solidFill>
              </a:rPr>
              <a:t>Содержание </a:t>
            </a:r>
            <a:br>
              <a:rPr lang="ru-RU" b="1">
                <a:solidFill>
                  <a:srgbClr val="3C3C3C">
                    <a:lumMod val="60000"/>
                    <a:lumOff val="40000"/>
                  </a:srgbClr>
                </a:solidFill>
              </a:rPr>
            </a:br>
            <a:r>
              <a:rPr lang="ru-RU" b="1">
                <a:solidFill>
                  <a:srgbClr val="3C3C3C">
                    <a:lumMod val="60000"/>
                    <a:lumOff val="40000"/>
                  </a:srgbClr>
                </a:solidFill>
              </a:rPr>
              <a:t>без подразделов </a:t>
            </a:r>
            <a:br>
              <a:rPr lang="en-US" b="1">
                <a:solidFill>
                  <a:srgbClr val="3C3C3C">
                    <a:lumMod val="60000"/>
                    <a:lumOff val="40000"/>
                  </a:srgbClr>
                </a:solidFill>
              </a:rPr>
            </a:br>
            <a: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  <a:t>рекомендуется </a:t>
            </a:r>
            <a:b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</a:br>
            <a: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  <a:t>для использования </a:t>
            </a:r>
            <a:br>
              <a:rPr lang="en-US">
                <a:solidFill>
                  <a:srgbClr val="3C3C3C">
                    <a:lumMod val="60000"/>
                    <a:lumOff val="40000"/>
                  </a:srgbClr>
                </a:solidFill>
              </a:rPr>
            </a:br>
            <a: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  <a:t>в презентации </a:t>
            </a:r>
            <a:b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</a:br>
            <a: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  <a:t>для показа на экране.</a:t>
            </a:r>
            <a:endParaRPr/>
          </a:p>
          <a:p>
            <a:pPr>
              <a:buClr>
                <a:srgbClr val="0C5B9D"/>
              </a:buClr>
              <a:defRPr/>
            </a:pPr>
            <a: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  <a:t>Содержание помогает аудитории ориентироваться в структуре презентации.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0"/>
          </p:nvPr>
        </p:nvSpPr>
        <p:spPr bwMode="auto">
          <a:xfrm>
            <a:off x="599440" y="975360"/>
            <a:ext cx="11003280" cy="539686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Изображение и подпись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 bwMode="auto">
          <a:xfrm>
            <a:off x="599440" y="975360"/>
            <a:ext cx="11003280" cy="54051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slideLayout" Target="../slideLayouts/slideLayout26.xml"/><Relationship Id="rId27" Type="http://schemas.openxmlformats.org/officeDocument/2006/relationships/slideLayout" Target="../slideLayouts/slideLayout27.xml"/><Relationship Id="rId28" Type="http://schemas.openxmlformats.org/officeDocument/2006/relationships/slideLayout" Target="../slideLayouts/slideLayout28.xml"/><Relationship Id="rId29" Type="http://schemas.openxmlformats.org/officeDocument/2006/relationships/slideLayout" Target="../slideLayouts/slideLayout29.xml"/><Relationship Id="rId30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31.xml"/><Relationship Id="rId32" Type="http://schemas.openxmlformats.org/officeDocument/2006/relationships/slideLayout" Target="../slideLayouts/slideLayout32.xml"/><Relationship Id="rId33" Type="http://schemas.openxmlformats.org/officeDocument/2006/relationships/slideLayout" Target="../slideLayouts/slideLayout33.xml"/><Relationship Id="rId34" Type="http://schemas.openxmlformats.org/officeDocument/2006/relationships/slideLayout" Target="../slideLayouts/slideLayout34.xml"/><Relationship Id="rId35" Type="http://schemas.openxmlformats.org/officeDocument/2006/relationships/slideLayout" Target="../slideLayouts/slideLayout35.xml"/><Relationship Id="rId36" Type="http://schemas.openxmlformats.org/officeDocument/2006/relationships/slideLayout" Target="../slideLayouts/slideLayout36.xml"/><Relationship Id="rId37" Type="http://schemas.openxmlformats.org/officeDocument/2006/relationships/slideLayout" Target="../slideLayouts/slideLayout37.xml"/><Relationship Id="rId3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" name="Текст 2"/>
          <p:cNvSpPr>
            <a:spLocks noGrp="1"/>
          </p:cNvSpPr>
          <p:nvPr>
            <p:ph type="body" idx="1"/>
          </p:nvPr>
        </p:nvSpPr>
        <p:spPr bwMode="auto">
          <a:xfrm>
            <a:off x="599441" y="981512"/>
            <a:ext cx="11003279" cy="5390712"/>
          </a:xfrm>
          <a:prstGeom prst="rect">
            <a:avLst/>
          </a:prstGeom>
          <a:ln>
            <a:noFill/>
          </a:ln>
        </p:spPr>
        <p:txBody>
          <a:bodyPr vert="horz" lIns="72000" tIns="0" rIns="72000" bIns="0" rtlCol="0">
            <a:no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Первый уровень</a:t>
            </a:r>
            <a:endParaRPr/>
          </a:p>
          <a:p>
            <a:pPr lvl="2">
              <a:defRPr/>
            </a:pPr>
            <a:r>
              <a:rPr lang="ru-RU"/>
              <a:t>Второй уровень</a:t>
            </a:r>
            <a:endParaRPr/>
          </a:p>
        </p:txBody>
      </p:sp>
      <p:sp>
        <p:nvSpPr>
          <p:cNvPr id="35" name="Прямоугольник 34"/>
          <p:cNvSpPr/>
          <p:nvPr userDrawn="1"/>
        </p:nvSpPr>
        <p:spPr bwMode="auto">
          <a:xfrm>
            <a:off x="11081195" y="6542052"/>
            <a:ext cx="521525" cy="1611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algn="r">
              <a:defRPr/>
            </a:pPr>
            <a:fld id="{AF528B6D-1001-487C-8FFE-85B114390330}" type="slidenum">
              <a:rPr lang="ru-RU" sz="1200">
                <a:solidFill>
                  <a:srgbClr val="3C3C3C">
                    <a:lumMod val="60000"/>
                    <a:lumOff val="40000"/>
                  </a:srgbClr>
                </a:solidFill>
                <a:ea typeface="PF Din Text Cond Pro"/>
                <a:cs typeface="PF Din Text Cond Pro"/>
              </a:rPr>
              <a:t/>
            </a:fld>
            <a:endParaRPr lang="ru-RU" sz="1200">
              <a:solidFill>
                <a:srgbClr val="3C3C3C">
                  <a:lumMod val="60000"/>
                  <a:lumOff val="40000"/>
                </a:srgbClr>
              </a:solidFill>
              <a:ea typeface="PF Din Text Cond Pro"/>
              <a:cs typeface="PF Din Text Cond Pro"/>
            </a:endParaRPr>
          </a:p>
        </p:txBody>
      </p:sp>
      <p:sp>
        <p:nvSpPr>
          <p:cNvPr id="36" name="Заголовок 1"/>
          <p:cNvSpPr>
            <a:spLocks noGrp="1"/>
          </p:cNvSpPr>
          <p:nvPr>
            <p:ph type="title"/>
          </p:nvPr>
        </p:nvSpPr>
        <p:spPr bwMode="auto">
          <a:xfrm>
            <a:off x="2115819" y="379859"/>
            <a:ext cx="9486901" cy="431355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 anchorCtr="0">
            <a:no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grpSp>
        <p:nvGrpSpPr>
          <p:cNvPr id="23" name="Группа 22"/>
          <p:cNvGrpSpPr/>
          <p:nvPr userDrawn="1"/>
        </p:nvGrpSpPr>
        <p:grpSpPr bwMode="auto">
          <a:xfrm>
            <a:off x="599381" y="358751"/>
            <a:ext cx="1150362" cy="361948"/>
            <a:chOff x="3160369" y="1847854"/>
            <a:chExt cx="1150362" cy="361948"/>
          </a:xfrm>
        </p:grpSpPr>
        <p:sp>
          <p:nvSpPr>
            <p:cNvPr id="24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5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6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8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9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0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1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42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</p:grpSpPr>
          <p:sp>
            <p:nvSpPr>
              <p:cNvPr id="49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0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1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1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2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3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4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43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4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5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6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7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8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</p:sldLayoutIdLst>
  <p:txStyles>
    <p:titleStyle>
      <a:lvl1pPr algn="l" defTabSz="914400">
        <a:lnSpc>
          <a:spcPct val="90000"/>
        </a:lnSpc>
        <a:spcBef>
          <a:spcPts val="0"/>
        </a:spcBef>
        <a:spcAft>
          <a:spcPts val="0"/>
        </a:spcAft>
        <a:buNone/>
        <a:defRPr sz="1600" b="0" spc="0">
          <a:solidFill>
            <a:schemeClr val="tx1"/>
          </a:solidFill>
          <a:latin typeface="+mj-lt"/>
          <a:ea typeface="PF Din Text Cond Pro"/>
          <a:cs typeface="PF Din Text Cond Pro"/>
        </a:defRPr>
      </a:lvl1pPr>
    </p:titleStyle>
    <p:bodyStyle>
      <a:lvl1pPr marL="0" indent="0" algn="l" defTabSz="914400">
        <a:lnSpc>
          <a:spcPct val="100000"/>
        </a:lnSpc>
        <a:spcBef>
          <a:spcPts val="800"/>
        </a:spcBef>
        <a:spcAft>
          <a:spcPts val="0"/>
        </a:spcAft>
        <a:buClr>
          <a:schemeClr val="accent1"/>
        </a:buClr>
        <a:buSzPct val="90000"/>
        <a:buFont typeface="Wingdings"/>
        <a:buNone/>
        <a:defRPr sz="1400" b="0">
          <a:solidFill>
            <a:schemeClr val="tx1"/>
          </a:solidFill>
          <a:latin typeface="+mn-lt"/>
          <a:ea typeface="PF Din Text Cond Pro"/>
          <a:cs typeface="PF Din Text Cond Pro"/>
        </a:defRPr>
      </a:lvl1pPr>
      <a:lvl2pPr marL="180975" marR="0" indent="-180975" algn="l" defTabSz="914400">
        <a:lnSpc>
          <a:spcPct val="100000"/>
        </a:lnSpc>
        <a:spcBef>
          <a:spcPts val="600"/>
        </a:spcBef>
        <a:spcAft>
          <a:spcPts val="0"/>
        </a:spcAft>
        <a:buClr>
          <a:schemeClr val="tx1"/>
        </a:buClr>
        <a:buSzPct val="120000"/>
        <a:buFont typeface="Arial"/>
        <a:buChar char="•"/>
        <a:defRPr sz="1400">
          <a:solidFill>
            <a:schemeClr val="tx1"/>
          </a:solidFill>
          <a:latin typeface="+mn-lt"/>
          <a:ea typeface="PF Din Text Cond Pro"/>
          <a:cs typeface="PF Din Text Cond Pro"/>
        </a:defRPr>
      </a:lvl2pPr>
      <a:lvl3pPr marL="350838" indent="-169862" algn="l" defTabSz="914400">
        <a:lnSpc>
          <a:spcPct val="100000"/>
        </a:lnSpc>
        <a:spcBef>
          <a:spcPts val="400"/>
        </a:spcBef>
        <a:spcAft>
          <a:spcPts val="0"/>
        </a:spcAft>
        <a:buClr>
          <a:schemeClr val="tx1"/>
        </a:buClr>
        <a:buSzPct val="90000"/>
        <a:buFont typeface="Arial"/>
        <a:buChar char="•"/>
        <a:defRPr sz="1200">
          <a:solidFill>
            <a:schemeClr val="tx1"/>
          </a:solidFill>
          <a:latin typeface="+mn-lt"/>
          <a:ea typeface="PF Din Text Cond Pro"/>
          <a:cs typeface="PF Din Text Cond Pro"/>
        </a:defRPr>
      </a:lvl3pPr>
      <a:lvl4pPr marL="1600200" indent="-228600" algn="l" defTabSz="914400">
        <a:spcBef>
          <a:spcPts val="0"/>
        </a:spcBef>
        <a:buFont typeface="Arial"/>
        <a:buChar char="–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 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2.xml" 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3.xml" /><Relationship Id="rId3" Type="http://schemas.openxmlformats.org/officeDocument/2006/relationships/chart" Target="../charts/chart4.xml" /><Relationship Id="rId4" Type="http://schemas.openxmlformats.org/officeDocument/2006/relationships/chart" Target="../charts/chart5.xml" 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6.xml" 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7.xml" 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8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7" name="Заголовок 26"/>
          <p:cNvSpPr>
            <a:spLocks noGrp="1"/>
          </p:cNvSpPr>
          <p:nvPr>
            <p:ph type="title"/>
          </p:nvPr>
        </p:nvSpPr>
        <p:spPr bwMode="auto">
          <a:xfrm>
            <a:off x="4302820" y="1689050"/>
            <a:ext cx="7509615" cy="1536552"/>
          </a:xfrm>
        </p:spPr>
        <p:txBody>
          <a:bodyPr/>
          <a:lstStyle/>
          <a:p>
            <a:pPr>
              <a:defRPr/>
            </a:pPr>
            <a:br>
              <a:rPr lang="ru-RU"/>
            </a:br>
            <a:r>
              <a:rPr lang="ru-RU"/>
              <a:t>ОТЧЕТ ПО РАБОТЕ С ПОТРЕБИТЕЛЯМИ                                      ФИЛИАЛА ПАО «РОССЕТИ СИБИРЬ» – «ЧИТАЭНЕРГО»                                   ЗА 4 КВАРТАЛ 2024 ГОДА</a:t>
            </a:r>
            <a:endParaRPr/>
          </a:p>
        </p:txBody>
      </p:sp>
      <p:sp>
        <p:nvSpPr>
          <p:cNvPr id="29" name="Текст 28"/>
          <p:cNvSpPr>
            <a:spLocks noGrp="1"/>
          </p:cNvSpPr>
          <p:nvPr>
            <p:ph type="body" sz="quarter" idx="11"/>
          </p:nvPr>
        </p:nvSpPr>
        <p:spPr bwMode="auto">
          <a:xfrm>
            <a:off x="4320002" y="5733255"/>
            <a:ext cx="2064030" cy="26987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2"/>
          </p:nvPr>
        </p:nvSpPr>
        <p:spPr bwMode="auto">
          <a:xfrm>
            <a:off x="4191000" y="5733254"/>
            <a:ext cx="1371600" cy="269875"/>
          </a:xfrm>
        </p:spPr>
        <p:txBody>
          <a:bodyPr/>
          <a:lstStyle/>
          <a:p>
            <a:pPr>
              <a:defRPr/>
            </a:pPr>
            <a:r>
              <a:rPr lang="ru-RU">
                <a:latin typeface="+mj-lt"/>
              </a:rPr>
              <a:t>Февраль 2025</a:t>
            </a:r>
            <a:endParaRPr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3"/>
          </p:nvPr>
        </p:nvSpPr>
        <p:spPr bwMode="auto">
          <a:xfrm>
            <a:off x="5691601" y="5733253"/>
            <a:ext cx="692430" cy="269877"/>
          </a:xfrm>
        </p:spPr>
        <p:txBody>
          <a:bodyPr/>
          <a:lstStyle/>
          <a:p>
            <a:pPr>
              <a:defRPr/>
            </a:pPr>
            <a:r>
              <a:rPr lang="ru-RU">
                <a:latin typeface="+mj-lt"/>
              </a:rPr>
              <a:t>    Чита</a:t>
            </a:r>
            <a:endParaRPr lang="ru-RU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ДИНАМИКА ПОСТУПИВШИХ ОБРАЩЕНИЙ ЗА 2023 И 2024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ГГ.</a:t>
            </a:r>
            <a:endParaRPr lang="ru-RU" sz="1800"/>
          </a:p>
        </p:txBody>
      </p:sp>
      <p:graphicFrame>
        <p:nvGraphicFramePr>
          <p:cNvPr id="44852518" name=""/>
          <p:cNvGraphicFramePr>
            <a:graphicFrameLocks xmlns:a="http://schemas.openxmlformats.org/drawingml/2006/main"/>
          </p:cNvGraphicFramePr>
          <p:nvPr/>
        </p:nvGraphicFramePr>
        <p:xfrm>
          <a:off x="933498" y="1015999"/>
          <a:ext cx="10540999" cy="4529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РАСПРЕДЕЛЕНИЕ ОБРАЩЕНИЙ ПО КАТЕГОРИЯМ ЗА 4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КВАРТАЛ 2024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Г.</a:t>
            </a:r>
            <a:endParaRPr/>
          </a:p>
        </p:txBody>
      </p:sp>
      <p:graphicFrame>
        <p:nvGraphicFramePr>
          <p:cNvPr id="7" name="Диаграмма 6"/>
          <p:cNvGraphicFramePr>
            <a:graphicFrameLocks xmlns:a="http://schemas.openxmlformats.org/drawingml/2006/main"/>
          </p:cNvGraphicFramePr>
          <p:nvPr/>
        </p:nvGraphicFramePr>
        <p:xfrm>
          <a:off x="7086599" y="1127868"/>
          <a:ext cx="4648201" cy="4806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Объект 8"/>
          <p:cNvGraphicFramePr>
            <a:graphicFrameLocks xmlns:a="http://schemas.openxmlformats.org/drawingml/2006/main"/>
          </p:cNvGraphicFramePr>
          <p:nvPr/>
        </p:nvGraphicFramePr>
        <p:xfrm>
          <a:off x="612775" y="993996"/>
          <a:ext cx="6105524" cy="5045205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530225"/>
                <a:gridCol w="2277645"/>
                <a:gridCol w="1771273"/>
                <a:gridCol w="1526381"/>
              </a:tblGrid>
              <a:tr h="1051735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№п/п</a:t>
                      </a:r>
                      <a:endParaRPr/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КАТЕГОРИЯ ОБРАЩЕНИЯ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КОЛИЧЕСТВО ОБРАЩЕНИЙ, ШТ.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УДЕЛЬНЫЙ ВЕС В ОБЩЕМ КОЛИЧЕСТВЕ ОБРАЩЕНИЙ, %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1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Жалоба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91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0.43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2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17998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Консультации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17018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80.35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3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Заявки на оказание услуг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2194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10.36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4954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4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Приём документов/выдача документов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1617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7.63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5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Сообщение информации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6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Прием платежей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4954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7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Отзыв потребителя о деятельности компании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4954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8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Предложение потребителя по повышению качества обслуживания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9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Прочие ( в т.ч. уведомление)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261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1.23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ИТОГ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1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21181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1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100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РАСПРЕДЕЛЕНИЕ ОБРАЩЕНИЙ ПО КАТЕГОРИЯМ ЗА 4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КВАРТАЛ 2024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Г.</a:t>
            </a:r>
            <a:endParaRPr/>
          </a:p>
        </p:txBody>
      </p:sp>
      <p:graphicFrame>
        <p:nvGraphicFramePr>
          <p:cNvPr id="8" name="Объект 8"/>
          <p:cNvGraphicFramePr>
            <a:graphicFrameLocks xmlns:a="http://schemas.openxmlformats.org/drawingml/2006/main"/>
          </p:cNvGraphicFramePr>
          <p:nvPr/>
        </p:nvGraphicFramePr>
        <p:xfrm>
          <a:off x="612774" y="986880"/>
          <a:ext cx="10989945" cy="3192812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515325"/>
                <a:gridCol w="3443901"/>
                <a:gridCol w="1905000"/>
                <a:gridCol w="1752599"/>
                <a:gridCol w="1828800"/>
                <a:gridCol w="1544320"/>
              </a:tblGrid>
              <a:tr h="308520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№п/п</a:t>
                      </a:r>
                      <a:endParaRPr/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КАТЕГОРИЯ ОБРАЩЕНИЯ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1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3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4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1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Жалоба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58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102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63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91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2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17998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Консультации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9935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18586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19353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17018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3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Заявки на оказание услуг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2364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2517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2511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2194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4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Приём документов/выдача документов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1383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1645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1494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1617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5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Сообщение информации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6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Прием платежей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7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Отзыв потребителя о деятельности компании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295209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8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Предложение потребителя по повышению качества обслуживания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9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Прочие ( в т.ч. уведомление)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393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1130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493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261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>
                        <a:defRPr/>
                      </a:pP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ИТОГ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1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14 134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1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23 982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1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23 914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1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21 181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244931" name=""/>
          <p:cNvGraphicFramePr>
            <a:graphicFrameLocks xmlns:a="http://schemas.openxmlformats.org/drawingml/2006/main"/>
          </p:cNvGraphicFramePr>
          <p:nvPr/>
        </p:nvGraphicFramePr>
        <p:xfrm>
          <a:off x="443650" y="4838936"/>
          <a:ext cx="4052144" cy="1544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024443513" name=""/>
          <p:cNvGraphicFramePr>
            <a:graphicFrameLocks xmlns:a="http://schemas.openxmlformats.org/drawingml/2006/main"/>
          </p:cNvGraphicFramePr>
          <p:nvPr/>
        </p:nvGraphicFramePr>
        <p:xfrm>
          <a:off x="4190998" y="4817002"/>
          <a:ext cx="3505195" cy="1566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26512944" name=""/>
          <p:cNvGraphicFramePr>
            <a:graphicFrameLocks xmlns:a="http://schemas.openxmlformats.org/drawingml/2006/main"/>
          </p:cNvGraphicFramePr>
          <p:nvPr/>
        </p:nvGraphicFramePr>
        <p:xfrm>
          <a:off x="7772400" y="4817002"/>
          <a:ext cx="4012760" cy="1566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Прямоугольник 11"/>
          <p:cNvSpPr/>
          <p:nvPr/>
        </p:nvSpPr>
        <p:spPr bwMode="auto">
          <a:xfrm>
            <a:off x="1692333" y="4544970"/>
            <a:ext cx="198163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400" b="1">
                <a:latin typeface="PF Din Text Cond Pro Light"/>
              </a:rPr>
              <a:t>ДИНАМИКА </a:t>
            </a:r>
            <a:r>
              <a:rPr lang="ru-RU" sz="1400">
                <a:latin typeface="PF Din Text Cond Pro Light"/>
              </a:rPr>
              <a:t>ЖАЛОБ </a:t>
            </a:r>
            <a:endParaRPr/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5290566" y="4544970"/>
            <a:ext cx="209647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400" b="1">
                <a:solidFill>
                  <a:srgbClr val="000000"/>
                </a:solidFill>
                <a:latin typeface="PF Din Text Cond Pro Light"/>
              </a:rPr>
              <a:t>ДИНАМИКА КОНСУЛЬТАЦИЙ</a:t>
            </a:r>
            <a:r>
              <a:rPr lang="ru-RU" sz="1400">
                <a:latin typeface="PF Din Text Cond Pro Light"/>
              </a:rPr>
              <a:t> </a:t>
            </a:r>
            <a:endParaRPr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410160" y="4544970"/>
            <a:ext cx="15263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400" b="1">
                <a:solidFill>
                  <a:srgbClr val="000000"/>
                </a:solidFill>
                <a:latin typeface="PF Din Text Cond Pro Light"/>
              </a:rPr>
              <a:t>ДИНАМИКА ЗАЯВОК</a:t>
            </a:r>
            <a:endParaRPr lang="ru-RU" sz="1400">
              <a:latin typeface="PF Din Text Cond Pro Ligh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>
          <a:xfrm>
            <a:off x="2116137" y="304800"/>
            <a:ext cx="9486901" cy="431355"/>
          </a:xfrm>
        </p:spPr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РАСПРЕДЕЛЕНИЕ ОБРАЩЕНИЙ ПО КАТЕГОРИЯМ ЗА 4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КВАРТАЛ 2024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Г.</a:t>
            </a:r>
            <a:endParaRPr/>
          </a:p>
        </p:txBody>
      </p:sp>
      <p:graphicFrame>
        <p:nvGraphicFramePr>
          <p:cNvPr id="8" name="Объект 8"/>
          <p:cNvGraphicFramePr>
            <a:graphicFrameLocks xmlns:a="http://schemas.openxmlformats.org/drawingml/2006/main"/>
          </p:cNvGraphicFramePr>
          <p:nvPr/>
        </p:nvGraphicFramePr>
        <p:xfrm>
          <a:off x="663574" y="976313"/>
          <a:ext cx="5457825" cy="4455337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473976"/>
                <a:gridCol w="2146159"/>
                <a:gridCol w="1456449"/>
                <a:gridCol w="1381241"/>
              </a:tblGrid>
              <a:tr h="1385887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№п/п</a:t>
                      </a:r>
                      <a:endParaRPr/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  <a:round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КАНАЛ ПОСТУПЛЕНИЯ ОБРАЩЕНИЯ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  <a:round/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КОЛИЧЕСТВО ОБРАЩЕНИЙ, ШТ.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  <a:round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 sz="1000" b="1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Calibri"/>
                          <a:cs typeface="Calibri"/>
                        </a:defRPr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УДЕЛЬНЫЙ ВЕС КАНАЛА КОММУНИКАЦИИ В ОБЩЕМ КОЛИЧЕСТВЕ ОБРАЩЕНИЙ, %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  <a:round/>
                    </a:lnB>
                  </a:tcPr>
                </a:tc>
              </a:tr>
              <a:tr h="318937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1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  <a:round/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Очные обращения</a:t>
                      </a:r>
                      <a:endParaRPr/>
                    </a:p>
                  </a:txBody>
                  <a:tcPr marL="0" marR="0" marT="0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2139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10.10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545063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2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17998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Заочные обращения через call-центр, в т.ч.</a:t>
                      </a:r>
                      <a:endParaRPr/>
                    </a:p>
                  </a:txBody>
                  <a:tcPr marL="0" marR="0" marT="0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14230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67.18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18937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3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Обращения через канцелярию</a:t>
                      </a:r>
                      <a:endParaRPr/>
                    </a:p>
                  </a:txBody>
                  <a:tcPr marL="0" marR="0" marT="0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1243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5.87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18937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4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Интерактивные обращения, в т.ч.</a:t>
                      </a:r>
                      <a:endParaRPr/>
                    </a:p>
                  </a:txBody>
                  <a:tcPr marL="0" marR="0" marT="0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3416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16.13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545063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5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Прочие (в т.ч. книга жалоб и предложений)</a:t>
                      </a:r>
                      <a:endParaRPr/>
                    </a:p>
                  </a:txBody>
                  <a:tcPr marL="0" marR="0" marT="0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153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0.72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18937">
                <a:tc>
                  <a:txBody>
                    <a:bodyPr/>
                    <a:p>
                      <a:pPr>
                        <a:defRPr/>
                      </a:pP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ИТОГ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1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21 181</a:t>
                      </a:r>
                      <a:endParaRPr sz="1400" b="1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1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100</a:t>
                      </a:r>
                      <a:endParaRPr sz="1400" b="1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481203092" name=""/>
          <p:cNvGraphicFramePr>
            <a:graphicFrameLocks xmlns:a="http://schemas.openxmlformats.org/drawingml/2006/main"/>
          </p:cNvGraphicFramePr>
          <p:nvPr/>
        </p:nvGraphicFramePr>
        <p:xfrm>
          <a:off x="5715000" y="958331"/>
          <a:ext cx="5888034" cy="5240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РАСПРЕДЕЛЕНИЕ ОБРАЩЕНИЙ ПО ТЕМАТИКАМ ЗА 4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КВАРТАЛ 2024 Г.</a:t>
            </a:r>
            <a:endParaRPr/>
          </a:p>
        </p:txBody>
      </p:sp>
      <p:graphicFrame>
        <p:nvGraphicFramePr>
          <p:cNvPr id="8" name="Объект 8"/>
          <p:cNvGraphicFramePr>
            <a:graphicFrameLocks xmlns:a="http://schemas.openxmlformats.org/drawingml/2006/main"/>
          </p:cNvGraphicFramePr>
          <p:nvPr/>
        </p:nvGraphicFramePr>
        <p:xfrm>
          <a:off x="612775" y="993996"/>
          <a:ext cx="6105524" cy="5531724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530225"/>
                <a:gridCol w="2667000"/>
                <a:gridCol w="1381918"/>
                <a:gridCol w="1526381"/>
              </a:tblGrid>
              <a:tr h="1172952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№п/п</a:t>
                      </a:r>
                      <a:endParaRPr/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  <a:round/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  <a:round/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КАТЕГОРИЯ ОБРАЩЕНИЯ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  <a:round/>
                    </a:lnT>
                    <a:lnB w="9525" algn="ctr">
                      <a:solidFill>
                        <a:schemeClr val="accent4"/>
                      </a:solidFill>
                      <a:round/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КОЛИЧЕСТВО ОБРАЩЕНИЙ, ШТ.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  <a:round/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  <a:round/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УДЕЛЬНЫЙ ВЕС В ОБЩЕМ КОЛИЧЕСТВЕ ОБРАЩЕНИЙ, %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  <a:round/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1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  <a:round/>
                    </a:lnB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Технологическое присоединение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6563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31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2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17998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Передача электрической 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932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4.4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3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Отключение электрической 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9302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43.9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1812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4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Техническое обслуживание электросетевых объектов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423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5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Коммерческий учет электроэнергии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2124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6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Дополнительные услуги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168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0.8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7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Качество обслуживания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1139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5.4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8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Контактная информация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137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0.6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9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Энергосбытовая деятельность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10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Прочее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393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1.9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>
                        <a:defRPr/>
                      </a:pP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ИТОГ</a:t>
                      </a:r>
                      <a:endParaRPr/>
                    </a:p>
                  </a:txBody>
                  <a:tcPr marL="36000" marR="36000" marT="36000" marB="3600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1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21 181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1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100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92111292" name=""/>
          <p:cNvGraphicFramePr>
            <a:graphicFrameLocks xmlns:a="http://schemas.openxmlformats.org/drawingml/2006/main"/>
          </p:cNvGraphicFramePr>
          <p:nvPr/>
        </p:nvGraphicFramePr>
        <p:xfrm>
          <a:off x="6859269" y="976311"/>
          <a:ext cx="4884735" cy="5389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РАСПРЕДЕЛЕНИЕ ЖАЛОБ ПО ТЕМАТИКАМ ЗА 4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КВАРТАЛ 2024 Г.</a:t>
            </a:r>
            <a:endParaRPr/>
          </a:p>
        </p:txBody>
      </p:sp>
      <p:graphicFrame>
        <p:nvGraphicFramePr>
          <p:cNvPr id="8" name="Объект 8"/>
          <p:cNvGraphicFramePr>
            <a:graphicFrameLocks xmlns:a="http://schemas.openxmlformats.org/drawingml/2006/main"/>
          </p:cNvGraphicFramePr>
          <p:nvPr/>
        </p:nvGraphicFramePr>
        <p:xfrm>
          <a:off x="612775" y="993996"/>
          <a:ext cx="6105524" cy="5731345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530225"/>
                <a:gridCol w="2277645"/>
                <a:gridCol w="1771273"/>
                <a:gridCol w="1526381"/>
              </a:tblGrid>
              <a:tr h="1051735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№п/п</a:t>
                      </a:r>
                      <a:endParaRPr/>
                    </a:p>
                  </a:txBody>
                  <a:tcPr marL="36000" marR="36000" marT="36000" marB="36000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  <a:round/>
                    </a:lnR>
                    <a:lnT w="28575" algn="ctr">
                      <a:noFill/>
                      <a:round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КАТЕГОРИЯ ОБРАЩЕНИЯ</a:t>
                      </a:r>
                      <a:endParaRPr/>
                    </a:p>
                  </a:txBody>
                  <a:tcPr marL="36000" marR="36000" marT="36000" marB="3600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  <a:round/>
                    </a:lnR>
                    <a:lnT w="28575" algn="ctr">
                      <a:noFill/>
                      <a:round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КОЛИЧЕСТВО ОБРАЩЕНИЙ, ШТ.</a:t>
                      </a:r>
                      <a:endParaRPr/>
                    </a:p>
                  </a:txBody>
                  <a:tcPr marL="36000" marR="36000" marT="36000" marB="3600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  <a:round/>
                    </a:lnR>
                    <a:lnT w="28575" algn="ctr">
                      <a:noFill/>
                      <a:round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УДЕЛЬНЫЙ ВЕС В ОБЩЕМ КОЛИЧЕСТВЕ ОБРАЩЕНИЙ, %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  <a:round/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  <a:round/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1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  <a:round/>
                    </a:lnT>
                    <a:lnB w="9525" algn="ctr">
                      <a:solidFill>
                        <a:schemeClr val="accent4"/>
                      </a:solidFill>
                      <a:round/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Технологическое присоединение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  <a:round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12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  <a:round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13.2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rgbClr val="003F8B"/>
                          </a:solidFill>
                          <a:latin typeface="PF Din Text Cond Pro Light"/>
                        </a:rPr>
                        <a:t>2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Передача электрической 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40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44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</a:rPr>
                        <a:t>3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17998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Отключение электрической 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34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37.4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</a:rPr>
                        <a:t>4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Техническое обслуживание электросетевых объектов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3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3.3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4954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5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Коммерческий учет электроэнергии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2.2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6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Дополнительные услуги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7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Качество обслуживания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4954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8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Контактная информация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4954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9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Энергосбытовая деятельность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10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Прочее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>
                        <a:defRPr/>
                      </a:pP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ИТОГ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91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100</a:t>
                      </a:r>
                      <a:endParaRPr sz="1400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389375945" name=""/>
          <p:cNvGraphicFramePr>
            <a:graphicFrameLocks xmlns:a="http://schemas.openxmlformats.org/drawingml/2006/main"/>
          </p:cNvGraphicFramePr>
          <p:nvPr/>
        </p:nvGraphicFramePr>
        <p:xfrm>
          <a:off x="6859269" y="976312"/>
          <a:ext cx="4884737" cy="5389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FSK">
  <a:themeElements>
    <a:clrScheme name="Другая 30">
      <a:dk1>
        <a:srgbClr val="3C3C3C"/>
      </a:dk1>
      <a:lt1>
        <a:srgbClr val="FFFFFF"/>
      </a:lt1>
      <a:dk2>
        <a:srgbClr val="1A2D5F"/>
      </a:dk2>
      <a:lt2>
        <a:srgbClr val="EEECE1"/>
      </a:lt2>
      <a:accent1>
        <a:srgbClr val="0C5B9D"/>
      </a:accent1>
      <a:accent2>
        <a:srgbClr val="4FC5B5"/>
      </a:accent2>
      <a:accent3>
        <a:srgbClr val="D52B1E"/>
      </a:accent3>
      <a:accent4>
        <a:srgbClr val="A5A5A5"/>
      </a:accent4>
      <a:accent5>
        <a:srgbClr val="4F81BD"/>
      </a:accent5>
      <a:accent6>
        <a:srgbClr val="D7603A"/>
      </a:accent6>
      <a:hlink>
        <a:srgbClr val="007FD6"/>
      </a:hlink>
      <a:folHlink>
        <a:srgbClr val="706F6F"/>
      </a:folHlink>
    </a:clrScheme>
    <a:fontScheme name="россети">
      <a:majorFont>
        <a:latin typeface="PF Din Text Cond Pro Medium"/>
        <a:ea typeface="Arial"/>
        <a:cs typeface="Arial"/>
      </a:majorFont>
      <a:minorFont>
        <a:latin typeface="PF Din Text Cond Pro Light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>
        <a:prstGeom prst="rect">
          <a:avLst/>
        </a:prstGeom>
        <a:solidFill>
          <a:srgbClr val="FFFFFF"/>
        </a:solidFill>
        <a:ln w="9525">
          <a:solidFill>
            <a:schemeClr val="accent4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prstGeom prst="rect">
          <a:avLst/>
        </a:prstGeom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prstGeom prst="rect">
          <a:avLst/>
        </a:prstGeom>
        <a:noFill/>
      </a:spPr>
      <a:bodyPr/>
      <a:lstStyle/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Р7-Офис/7.4.0.351</Application>
  <DocSecurity>0</DocSecurity>
  <PresentationFormat>Широкоэкранный</PresentationFormat>
  <Paragraphs>0</Paragraphs>
  <Slides>7</Slides>
  <Notes>7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Manager/>
  <Company>Холдинг МРСК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Слайды для заседания СД 28.12.2009</dc:title>
  <dc:subject/>
  <dc:creator>Лаврова М.А.</dc:creator>
  <cp:keywords/>
  <dc:description/>
  <dc:identifier/>
  <dc:language/>
  <cp:lastModifiedBy/>
  <cp:revision>3745</cp:revision>
  <dcterms:created xsi:type="dcterms:W3CDTF">1601-01-01T00:00:00Z</dcterms:created>
  <dcterms:modified xsi:type="dcterms:W3CDTF">2025-02-05T08:29:52Z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